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19.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0.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1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87" r:id="rId4"/>
  </p:sldMasterIdLst>
  <p:notesMasterIdLst>
    <p:notesMasterId r:id="rId50"/>
  </p:notesMasterIdLst>
  <p:handoutMasterIdLst>
    <p:handoutMasterId r:id="rId51"/>
  </p:handoutMasterIdLst>
  <p:sldIdLst>
    <p:sldId id="460" r:id="rId5"/>
    <p:sldId id="461" r:id="rId6"/>
    <p:sldId id="462" r:id="rId7"/>
    <p:sldId id="463" r:id="rId8"/>
    <p:sldId id="464" r:id="rId9"/>
    <p:sldId id="465" r:id="rId10"/>
    <p:sldId id="416" r:id="rId11"/>
    <p:sldId id="404" r:id="rId12"/>
    <p:sldId id="406" r:id="rId13"/>
    <p:sldId id="418" r:id="rId14"/>
    <p:sldId id="393" r:id="rId15"/>
    <p:sldId id="454" r:id="rId16"/>
    <p:sldId id="421" r:id="rId17"/>
    <p:sldId id="439" r:id="rId18"/>
    <p:sldId id="422" r:id="rId19"/>
    <p:sldId id="423" r:id="rId20"/>
    <p:sldId id="449" r:id="rId21"/>
    <p:sldId id="403" r:id="rId22"/>
    <p:sldId id="445" r:id="rId23"/>
    <p:sldId id="446" r:id="rId24"/>
    <p:sldId id="447" r:id="rId25"/>
    <p:sldId id="448" r:id="rId26"/>
    <p:sldId id="450" r:id="rId27"/>
    <p:sldId id="444" r:id="rId28"/>
    <p:sldId id="399" r:id="rId29"/>
    <p:sldId id="400" r:id="rId30"/>
    <p:sldId id="401" r:id="rId31"/>
    <p:sldId id="402" r:id="rId32"/>
    <p:sldId id="410" r:id="rId33"/>
    <p:sldId id="398" r:id="rId34"/>
    <p:sldId id="466" r:id="rId35"/>
    <p:sldId id="419" r:id="rId36"/>
    <p:sldId id="443" r:id="rId37"/>
    <p:sldId id="436" r:id="rId38"/>
    <p:sldId id="453" r:id="rId39"/>
    <p:sldId id="452" r:id="rId40"/>
    <p:sldId id="451" r:id="rId41"/>
    <p:sldId id="437" r:id="rId42"/>
    <p:sldId id="438" r:id="rId43"/>
    <p:sldId id="374" r:id="rId44"/>
    <p:sldId id="456" r:id="rId45"/>
    <p:sldId id="457" r:id="rId46"/>
    <p:sldId id="468" r:id="rId47"/>
    <p:sldId id="470" r:id="rId48"/>
    <p:sldId id="469" r:id="rId49"/>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 id="7" name="Greiner, Ashley L. (CDC/CGH/DGHP)" initials="GAL(" lastIdx="1" clrIdx="8">
    <p:extLst>
      <p:ext uri="{19B8F6BF-5375-455C-9EA6-DF929625EA0E}">
        <p15:presenceInfo xmlns:p15="http://schemas.microsoft.com/office/powerpoint/2012/main" userId="S-1-5-21-1207783550-2075000910-922709458-276191" providerId="AD"/>
      </p:ext>
    </p:extLst>
  </p:cmAuthor>
  <p:cmAuthor id="1" name="Blaylock, Kenneth (CDC/CGH/DGHP)" initials="BK(" lastIdx="10" clrIdx="6"/>
  <p:cmAuthor id="2" name="CDC User" initials="CU" lastIdx="38" clrIdx="2">
    <p:extLst>
      <p:ext uri="{19B8F6BF-5375-455C-9EA6-DF929625EA0E}">
        <p15:presenceInfo xmlns:p15="http://schemas.microsoft.com/office/powerpoint/2012/main" userId="CDC User" providerId="None"/>
      </p:ext>
    </p:extLst>
  </p:cmAuthor>
  <p:cmAuthor id="3" name="Nora Hellman" initials="NH" lastIdx="1" clrIdx="3">
    <p:extLst>
      <p:ext uri="{19B8F6BF-5375-455C-9EA6-DF929625EA0E}">
        <p15:presenceInfo xmlns:p15="http://schemas.microsoft.com/office/powerpoint/2012/main" userId="7bcf6808-f444-479a-bd94-67fa26adff87" providerId="Windows Live"/>
      </p:ext>
    </p:extLst>
  </p:cmAuthor>
  <p:cmAuthor id="4" name="Neatherlin, John" initials="NJ" lastIdx="15" clrIdx="4">
    <p:extLst>
      <p:ext uri="{19B8F6BF-5375-455C-9EA6-DF929625EA0E}">
        <p15:presenceInfo xmlns:p15="http://schemas.microsoft.com/office/powerpoint/2012/main" userId="S-1-5-21-1650804671-166536148-112937823-464538" providerId="AD"/>
      </p:ext>
    </p:extLst>
  </p:cmAuthor>
  <p:cmAuthor id="5" name="Stehling-Ariza, Nicole Tasha (CDC/CGH/DGHP)" initials="SNT(" lastIdx="3" clrIdx="5">
    <p:extLst>
      <p:ext uri="{19B8F6BF-5375-455C-9EA6-DF929625EA0E}">
        <p15:presenceInfo xmlns:p15="http://schemas.microsoft.com/office/powerpoint/2012/main" userId="S-1-5-21-1207783550-2075000910-922709458-441876" providerId="AD"/>
      </p:ext>
    </p:extLst>
  </p:cmAuthor>
  <p:cmAuthor id="6" name="Hoffman, Adela (CDC/CGH/DGHP)" initials="HA(" lastIdx="22" clrIdx="7">
    <p:extLst>
      <p:ext uri="{19B8F6BF-5375-455C-9EA6-DF929625EA0E}">
        <p15:presenceInfo xmlns:p15="http://schemas.microsoft.com/office/powerpoint/2012/main" userId="S-1-5-21-1207783550-2075000910-922709458-5793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A2010C"/>
    <a:srgbClr val="D7E7ED"/>
    <a:srgbClr val="FFFFFF"/>
    <a:srgbClr val="DFF1CB"/>
    <a:srgbClr val="0033CC"/>
    <a:srgbClr val="3366FF"/>
    <a:srgbClr val="003399"/>
    <a:srgbClr val="CC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1599FF-0E03-4A09-BA5C-E4F12CA33E21}" v="4" dt="2023-06-12T10:14:06.0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24477" autoAdjust="0"/>
    <p:restoredTop sz="76667" autoAdjust="0"/>
  </p:normalViewPr>
  <p:slideViewPr>
    <p:cSldViewPr>
      <p:cViewPr varScale="1">
        <p:scale>
          <a:sx n="71" d="100"/>
          <a:sy n="71" d="100"/>
        </p:scale>
        <p:origin x="460" y="5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13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DD613B1A-05A0-3BA6-5525-9DC8A4A752BE}"/>
    <pc:docChg chg="addSld modSld addMainMaster">
      <pc:chgData name="EZZINE, Hind" userId="S::ezzineh@who.int::edcab00f-6318-46e5-a4a9-188b01ee222f" providerId="AD" clId="Web-{DD613B1A-05A0-3BA6-5525-9DC8A4A752BE}" dt="2023-06-09T16:33:08.095" v="65" actId="14100"/>
      <pc:docMkLst>
        <pc:docMk/>
      </pc:docMkLst>
      <pc:sldChg chg="modSp">
        <pc:chgData name="EZZINE, Hind" userId="S::ezzineh@who.int::edcab00f-6318-46e5-a4a9-188b01ee222f" providerId="AD" clId="Web-{DD613B1A-05A0-3BA6-5525-9DC8A4A752BE}" dt="2023-06-09T16:24:35.551" v="29" actId="1076"/>
        <pc:sldMkLst>
          <pc:docMk/>
          <pc:sldMk cId="301955896" sldId="461"/>
        </pc:sldMkLst>
        <pc:spChg chg="mod">
          <ac:chgData name="EZZINE, Hind" userId="S::ezzineh@who.int::edcab00f-6318-46e5-a4a9-188b01ee222f" providerId="AD" clId="Web-{DD613B1A-05A0-3BA6-5525-9DC8A4A752BE}" dt="2023-06-09T16:24:35.551" v="29" actId="1076"/>
          <ac:spMkLst>
            <pc:docMk/>
            <pc:sldMk cId="301955896" sldId="461"/>
            <ac:spMk id="286" creationId="{00000000-0000-0000-0000-000000000000}"/>
          </ac:spMkLst>
        </pc:spChg>
        <pc:spChg chg="mod">
          <ac:chgData name="EZZINE, Hind" userId="S::ezzineh@who.int::edcab00f-6318-46e5-a4a9-188b01ee222f" providerId="AD" clId="Web-{DD613B1A-05A0-3BA6-5525-9DC8A4A752BE}" dt="2023-06-09T16:24:26.426" v="26" actId="1076"/>
          <ac:spMkLst>
            <pc:docMk/>
            <pc:sldMk cId="301955896" sldId="461"/>
            <ac:spMk id="287" creationId="{00000000-0000-0000-0000-000000000000}"/>
          </ac:spMkLst>
        </pc:spChg>
      </pc:sldChg>
      <pc:sldChg chg="modSp">
        <pc:chgData name="EZZINE, Hind" userId="S::ezzineh@who.int::edcab00f-6318-46e5-a4a9-188b01ee222f" providerId="AD" clId="Web-{DD613B1A-05A0-3BA6-5525-9DC8A4A752BE}" dt="2023-06-09T16:23:20.143" v="12" actId="1076"/>
        <pc:sldMkLst>
          <pc:docMk/>
          <pc:sldMk cId="3772566015" sldId="462"/>
        </pc:sldMkLst>
        <pc:spChg chg="mod">
          <ac:chgData name="EZZINE, Hind" userId="S::ezzineh@who.int::edcab00f-6318-46e5-a4a9-188b01ee222f" providerId="AD" clId="Web-{DD613B1A-05A0-3BA6-5525-9DC8A4A752BE}" dt="2023-06-09T16:23:20.143" v="12" actId="1076"/>
          <ac:spMkLst>
            <pc:docMk/>
            <pc:sldMk cId="3772566015" sldId="462"/>
            <ac:spMk id="293" creationId="{00000000-0000-0000-0000-000000000000}"/>
          </ac:spMkLst>
        </pc:spChg>
        <pc:spChg chg="mod">
          <ac:chgData name="EZZINE, Hind" userId="S::ezzineh@who.int::edcab00f-6318-46e5-a4a9-188b01ee222f" providerId="AD" clId="Web-{DD613B1A-05A0-3BA6-5525-9DC8A4A752BE}" dt="2023-06-09T16:23:10.862" v="9" actId="14100"/>
          <ac:spMkLst>
            <pc:docMk/>
            <pc:sldMk cId="3772566015" sldId="462"/>
            <ac:spMk id="294" creationId="{00000000-0000-0000-0000-000000000000}"/>
          </ac:spMkLst>
        </pc:spChg>
      </pc:sldChg>
      <pc:sldChg chg="modSp">
        <pc:chgData name="EZZINE, Hind" userId="S::ezzineh@who.int::edcab00f-6318-46e5-a4a9-188b01ee222f" providerId="AD" clId="Web-{DD613B1A-05A0-3BA6-5525-9DC8A4A752BE}" dt="2023-06-09T16:25:15.990" v="48" actId="1076"/>
        <pc:sldMkLst>
          <pc:docMk/>
          <pc:sldMk cId="1928978038" sldId="463"/>
        </pc:sldMkLst>
        <pc:spChg chg="mod">
          <ac:chgData name="EZZINE, Hind" userId="S::ezzineh@who.int::edcab00f-6318-46e5-a4a9-188b01ee222f" providerId="AD" clId="Web-{DD613B1A-05A0-3BA6-5525-9DC8A4A752BE}" dt="2023-06-09T16:25:13.271" v="47" actId="1076"/>
          <ac:spMkLst>
            <pc:docMk/>
            <pc:sldMk cId="1928978038" sldId="463"/>
            <ac:spMk id="300" creationId="{00000000-0000-0000-0000-000000000000}"/>
          </ac:spMkLst>
        </pc:spChg>
        <pc:spChg chg="mod">
          <ac:chgData name="EZZINE, Hind" userId="S::ezzineh@who.int::edcab00f-6318-46e5-a4a9-188b01ee222f" providerId="AD" clId="Web-{DD613B1A-05A0-3BA6-5525-9DC8A4A752BE}" dt="2023-06-09T16:25:15.990" v="48" actId="1076"/>
          <ac:spMkLst>
            <pc:docMk/>
            <pc:sldMk cId="1928978038" sldId="463"/>
            <ac:spMk id="302" creationId="{00000000-0000-0000-0000-000000000000}"/>
          </ac:spMkLst>
        </pc:spChg>
      </pc:sldChg>
      <pc:sldChg chg="modSp">
        <pc:chgData name="EZZINE, Hind" userId="S::ezzineh@who.int::edcab00f-6318-46e5-a4a9-188b01ee222f" providerId="AD" clId="Web-{DD613B1A-05A0-3BA6-5525-9DC8A4A752BE}" dt="2023-06-09T16:33:08.095" v="65" actId="14100"/>
        <pc:sldMkLst>
          <pc:docMk/>
          <pc:sldMk cId="2091023731" sldId="468"/>
        </pc:sldMkLst>
        <pc:spChg chg="mod">
          <ac:chgData name="EZZINE, Hind" userId="S::ezzineh@who.int::edcab00f-6318-46e5-a4a9-188b01ee222f" providerId="AD" clId="Web-{DD613B1A-05A0-3BA6-5525-9DC8A4A752BE}" dt="2023-06-09T16:33:08.095" v="65" actId="14100"/>
          <ac:spMkLst>
            <pc:docMk/>
            <pc:sldMk cId="2091023731" sldId="468"/>
            <ac:spMk id="4" creationId="{FA73778B-99E7-2209-EC2E-DE12FC74F30F}"/>
          </ac:spMkLst>
        </pc:spChg>
      </pc:sldChg>
      <pc:sldChg chg="modSp add">
        <pc:chgData name="EZZINE, Hind" userId="S::ezzineh@who.int::edcab00f-6318-46e5-a4a9-188b01ee222f" providerId="AD" clId="Web-{DD613B1A-05A0-3BA6-5525-9DC8A4A752BE}" dt="2023-06-09T16:32:53.517" v="64" actId="1076"/>
        <pc:sldMkLst>
          <pc:docMk/>
          <pc:sldMk cId="2911844990" sldId="469"/>
        </pc:sldMkLst>
        <pc:spChg chg="mod">
          <ac:chgData name="EZZINE, Hind" userId="S::ezzineh@who.int::edcab00f-6318-46e5-a4a9-188b01ee222f" providerId="AD" clId="Web-{DD613B1A-05A0-3BA6-5525-9DC8A4A752BE}" dt="2023-06-09T16:32:53.517" v="64" actId="1076"/>
          <ac:spMkLst>
            <pc:docMk/>
            <pc:sldMk cId="2911844990" sldId="469"/>
            <ac:spMk id="3" creationId="{00000000-0000-0000-0000-000000000000}"/>
          </ac:spMkLst>
        </pc:spChg>
        <pc:spChg chg="mod">
          <ac:chgData name="EZZINE, Hind" userId="S::ezzineh@who.int::edcab00f-6318-46e5-a4a9-188b01ee222f" providerId="AD" clId="Web-{DD613B1A-05A0-3BA6-5525-9DC8A4A752BE}" dt="2023-06-09T16:27:44.493" v="59" actId="1076"/>
          <ac:spMkLst>
            <pc:docMk/>
            <pc:sldMk cId="2911844990" sldId="469"/>
            <ac:spMk id="5" creationId="{00000000-0000-0000-0000-000000000000}"/>
          </ac:spMkLst>
        </pc:spChg>
      </pc:sldChg>
      <pc:sldChg chg="modSp new">
        <pc:chgData name="EZZINE, Hind" userId="S::ezzineh@who.int::edcab00f-6318-46e5-a4a9-188b01ee222f" providerId="AD" clId="Web-{DD613B1A-05A0-3BA6-5525-9DC8A4A752BE}" dt="2023-06-09T16:27:37.805" v="58" actId="20577"/>
        <pc:sldMkLst>
          <pc:docMk/>
          <pc:sldMk cId="3296407191" sldId="470"/>
        </pc:sldMkLst>
        <pc:spChg chg="mod">
          <ac:chgData name="EZZINE, Hind" userId="S::ezzineh@who.int::edcab00f-6318-46e5-a4a9-188b01ee222f" providerId="AD" clId="Web-{DD613B1A-05A0-3BA6-5525-9DC8A4A752BE}" dt="2023-06-09T16:27:37.805" v="58" actId="20577"/>
          <ac:spMkLst>
            <pc:docMk/>
            <pc:sldMk cId="3296407191" sldId="470"/>
            <ac:spMk id="2" creationId="{F4744755-CEB6-9344-C217-1361AEA362D8}"/>
          </ac:spMkLst>
        </pc:spChg>
      </pc:sldChg>
      <pc:sldMasterChg chg="add addSldLayout">
        <pc:chgData name="EZZINE, Hind" userId="S::ezzineh@who.int::edcab00f-6318-46e5-a4a9-188b01ee222f" providerId="AD" clId="Web-{DD613B1A-05A0-3BA6-5525-9DC8A4A752BE}" dt="2023-06-09T16:27:01.492" v="49"/>
        <pc:sldMasterMkLst>
          <pc:docMk/>
          <pc:sldMasterMk cId="2020872856" sldId="2147484887"/>
        </pc:sldMasterMkLst>
        <pc:sldLayoutChg chg="add">
          <pc:chgData name="EZZINE, Hind" userId="S::ezzineh@who.int::edcab00f-6318-46e5-a4a9-188b01ee222f" providerId="AD" clId="Web-{DD613B1A-05A0-3BA6-5525-9DC8A4A752BE}" dt="2023-06-09T16:27:01.492" v="49"/>
          <pc:sldLayoutMkLst>
            <pc:docMk/>
            <pc:sldMasterMk cId="2020872856" sldId="2147484887"/>
            <pc:sldLayoutMk cId="2048630263" sldId="2147484844"/>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0" sldId="2147484858"/>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2851286553" sldId="2147484888"/>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2979766303" sldId="2147484889"/>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4033052522" sldId="2147484890"/>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3413564136" sldId="2147484891"/>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3669428724" sldId="2147484892"/>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1812004207" sldId="2147484893"/>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3802129330" sldId="2147484894"/>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119857271" sldId="2147484895"/>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2713004889" sldId="2147484896"/>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1611804774" sldId="2147484897"/>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688041853" sldId="2147484898"/>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3085602519" sldId="2147484899"/>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1276173876" sldId="2147484900"/>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2635149187" sldId="2147484901"/>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2678390891" sldId="2147484902"/>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847732177" sldId="2147484903"/>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3817433873" sldId="2147484904"/>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2834275260" sldId="2147484905"/>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1381738157" sldId="2147484906"/>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1587153646" sldId="2147484907"/>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2688866060" sldId="2147484908"/>
          </pc:sldLayoutMkLst>
        </pc:sldLayoutChg>
        <pc:sldLayoutChg chg="add">
          <pc:chgData name="EZZINE, Hind" userId="S::ezzineh@who.int::edcab00f-6318-46e5-a4a9-188b01ee222f" providerId="AD" clId="Web-{DD613B1A-05A0-3BA6-5525-9DC8A4A752BE}" dt="2023-06-09T16:27:01.492" v="49"/>
          <pc:sldLayoutMkLst>
            <pc:docMk/>
            <pc:sldMasterMk cId="2020872856" sldId="2147484887"/>
            <pc:sldLayoutMk cId="3513827723" sldId="2147484909"/>
          </pc:sldLayoutMkLst>
        </pc:sldLayoutChg>
      </pc:sldMasterChg>
    </pc:docChg>
  </pc:docChgLst>
  <pc:docChgLst>
    <pc:chgData name="GOMEZ, Paula" userId="c93cf399-3ed7-4230-9282-8831e3fe5ae7" providerId="ADAL" clId="{8A1599FF-0E03-4A09-BA5C-E4F12CA33E21}"/>
    <pc:docChg chg="custSel modSld modMainMaster">
      <pc:chgData name="GOMEZ, Paula" userId="c93cf399-3ed7-4230-9282-8831e3fe5ae7" providerId="ADAL" clId="{8A1599FF-0E03-4A09-BA5C-E4F12CA33E21}" dt="2023-06-12T10:14:12.867" v="5" actId="20577"/>
      <pc:docMkLst>
        <pc:docMk/>
      </pc:docMkLst>
      <pc:sldChg chg="modSp mod">
        <pc:chgData name="GOMEZ, Paula" userId="c93cf399-3ed7-4230-9282-8831e3fe5ae7" providerId="ADAL" clId="{8A1599FF-0E03-4A09-BA5C-E4F12CA33E21}" dt="2023-06-12T10:13:46.157" v="1" actId="27636"/>
        <pc:sldMkLst>
          <pc:docMk/>
          <pc:sldMk cId="1303842281" sldId="403"/>
        </pc:sldMkLst>
        <pc:spChg chg="mod">
          <ac:chgData name="GOMEZ, Paula" userId="c93cf399-3ed7-4230-9282-8831e3fe5ae7" providerId="ADAL" clId="{8A1599FF-0E03-4A09-BA5C-E4F12CA33E21}" dt="2023-06-12T10:13:46.157" v="1" actId="27636"/>
          <ac:spMkLst>
            <pc:docMk/>
            <pc:sldMk cId="1303842281" sldId="403"/>
            <ac:spMk id="2" creationId="{00000000-0000-0000-0000-000000000000}"/>
          </ac:spMkLst>
        </pc:spChg>
      </pc:sldChg>
      <pc:sldChg chg="modSp">
        <pc:chgData name="GOMEZ, Paula" userId="c93cf399-3ed7-4230-9282-8831e3fe5ae7" providerId="ADAL" clId="{8A1599FF-0E03-4A09-BA5C-E4F12CA33E21}" dt="2023-06-12T10:14:06.046" v="4"/>
        <pc:sldMkLst>
          <pc:docMk/>
          <pc:sldMk cId="843728541" sldId="404"/>
        </pc:sldMkLst>
        <pc:spChg chg="mod">
          <ac:chgData name="GOMEZ, Paula" userId="c93cf399-3ed7-4230-9282-8831e3fe5ae7" providerId="ADAL" clId="{8A1599FF-0E03-4A09-BA5C-E4F12CA33E21}" dt="2023-06-12T10:14:06.046" v="4"/>
          <ac:spMkLst>
            <pc:docMk/>
            <pc:sldMk cId="843728541" sldId="404"/>
            <ac:spMk id="2" creationId="{00000000-0000-0000-0000-000000000000}"/>
          </ac:spMkLst>
        </pc:spChg>
      </pc:sldChg>
      <pc:sldChg chg="modSp">
        <pc:chgData name="GOMEZ, Paula" userId="c93cf399-3ed7-4230-9282-8831e3fe5ae7" providerId="ADAL" clId="{8A1599FF-0E03-4A09-BA5C-E4F12CA33E21}" dt="2023-06-12T10:14:06.046" v="4"/>
        <pc:sldMkLst>
          <pc:docMk/>
          <pc:sldMk cId="1729202093" sldId="406"/>
        </pc:sldMkLst>
        <pc:spChg chg="mod">
          <ac:chgData name="GOMEZ, Paula" userId="c93cf399-3ed7-4230-9282-8831e3fe5ae7" providerId="ADAL" clId="{8A1599FF-0E03-4A09-BA5C-E4F12CA33E21}" dt="2023-06-12T10:14:06.046" v="4"/>
          <ac:spMkLst>
            <pc:docMk/>
            <pc:sldMk cId="1729202093" sldId="406"/>
            <ac:spMk id="5" creationId="{00000000-0000-0000-0000-000000000000}"/>
          </ac:spMkLst>
        </pc:spChg>
      </pc:sldChg>
      <pc:sldChg chg="modSp">
        <pc:chgData name="GOMEZ, Paula" userId="c93cf399-3ed7-4230-9282-8831e3fe5ae7" providerId="ADAL" clId="{8A1599FF-0E03-4A09-BA5C-E4F12CA33E21}" dt="2023-06-12T10:14:06.046" v="4"/>
        <pc:sldMkLst>
          <pc:docMk/>
          <pc:sldMk cId="1943596249" sldId="410"/>
        </pc:sldMkLst>
        <pc:spChg chg="mod">
          <ac:chgData name="GOMEZ, Paula" userId="c93cf399-3ed7-4230-9282-8831e3fe5ae7" providerId="ADAL" clId="{8A1599FF-0E03-4A09-BA5C-E4F12CA33E21}" dt="2023-06-12T10:14:06.046" v="4"/>
          <ac:spMkLst>
            <pc:docMk/>
            <pc:sldMk cId="1943596249" sldId="410"/>
            <ac:spMk id="5" creationId="{00000000-0000-0000-0000-000000000000}"/>
          </ac:spMkLst>
        </pc:spChg>
      </pc:sldChg>
      <pc:sldChg chg="modSp">
        <pc:chgData name="GOMEZ, Paula" userId="c93cf399-3ed7-4230-9282-8831e3fe5ae7" providerId="ADAL" clId="{8A1599FF-0E03-4A09-BA5C-E4F12CA33E21}" dt="2023-06-12T10:14:06.046" v="4"/>
        <pc:sldMkLst>
          <pc:docMk/>
          <pc:sldMk cId="141061695" sldId="445"/>
        </pc:sldMkLst>
        <pc:spChg chg="mod">
          <ac:chgData name="GOMEZ, Paula" userId="c93cf399-3ed7-4230-9282-8831e3fe5ae7" providerId="ADAL" clId="{8A1599FF-0E03-4A09-BA5C-E4F12CA33E21}" dt="2023-06-12T10:14:06.046" v="4"/>
          <ac:spMkLst>
            <pc:docMk/>
            <pc:sldMk cId="141061695" sldId="445"/>
            <ac:spMk id="3" creationId="{00000000-0000-0000-0000-000000000000}"/>
          </ac:spMkLst>
        </pc:spChg>
      </pc:sldChg>
      <pc:sldChg chg="modSp">
        <pc:chgData name="GOMEZ, Paula" userId="c93cf399-3ed7-4230-9282-8831e3fe5ae7" providerId="ADAL" clId="{8A1599FF-0E03-4A09-BA5C-E4F12CA33E21}" dt="2023-06-12T10:14:06.046" v="4"/>
        <pc:sldMkLst>
          <pc:docMk/>
          <pc:sldMk cId="4031078257" sldId="447"/>
        </pc:sldMkLst>
        <pc:spChg chg="mod">
          <ac:chgData name="GOMEZ, Paula" userId="c93cf399-3ed7-4230-9282-8831e3fe5ae7" providerId="ADAL" clId="{8A1599FF-0E03-4A09-BA5C-E4F12CA33E21}" dt="2023-06-12T10:14:06.046" v="4"/>
          <ac:spMkLst>
            <pc:docMk/>
            <pc:sldMk cId="4031078257" sldId="447"/>
            <ac:spMk id="5" creationId="{00000000-0000-0000-0000-000000000000}"/>
          </ac:spMkLst>
        </pc:spChg>
      </pc:sldChg>
      <pc:sldChg chg="modSp">
        <pc:chgData name="GOMEZ, Paula" userId="c93cf399-3ed7-4230-9282-8831e3fe5ae7" providerId="ADAL" clId="{8A1599FF-0E03-4A09-BA5C-E4F12CA33E21}" dt="2023-06-12T10:14:06.046" v="4"/>
        <pc:sldMkLst>
          <pc:docMk/>
          <pc:sldMk cId="123519620" sldId="448"/>
        </pc:sldMkLst>
        <pc:spChg chg="mod">
          <ac:chgData name="GOMEZ, Paula" userId="c93cf399-3ed7-4230-9282-8831e3fe5ae7" providerId="ADAL" clId="{8A1599FF-0E03-4A09-BA5C-E4F12CA33E21}" dt="2023-06-12T10:14:06.046" v="4"/>
          <ac:spMkLst>
            <pc:docMk/>
            <pc:sldMk cId="123519620" sldId="448"/>
            <ac:spMk id="5" creationId="{00000000-0000-0000-0000-000000000000}"/>
          </ac:spMkLst>
        </pc:spChg>
      </pc:sldChg>
      <pc:sldChg chg="modSp">
        <pc:chgData name="GOMEZ, Paula" userId="c93cf399-3ed7-4230-9282-8831e3fe5ae7" providerId="ADAL" clId="{8A1599FF-0E03-4A09-BA5C-E4F12CA33E21}" dt="2023-06-12T10:14:06.046" v="4"/>
        <pc:sldMkLst>
          <pc:docMk/>
          <pc:sldMk cId="1128475805" sldId="457"/>
        </pc:sldMkLst>
        <pc:spChg chg="mod">
          <ac:chgData name="GOMEZ, Paula" userId="c93cf399-3ed7-4230-9282-8831e3fe5ae7" providerId="ADAL" clId="{8A1599FF-0E03-4A09-BA5C-E4F12CA33E21}" dt="2023-06-12T10:14:06.046" v="4"/>
          <ac:spMkLst>
            <pc:docMk/>
            <pc:sldMk cId="1128475805" sldId="457"/>
            <ac:spMk id="82946" creationId="{00000000-0000-0000-0000-000000000000}"/>
          </ac:spMkLst>
        </pc:spChg>
      </pc:sldChg>
      <pc:sldChg chg="modSp mod">
        <pc:chgData name="GOMEZ, Paula" userId="c93cf399-3ed7-4230-9282-8831e3fe5ae7" providerId="ADAL" clId="{8A1599FF-0E03-4A09-BA5C-E4F12CA33E21}" dt="2023-06-12T10:13:51.067" v="2" actId="27636"/>
        <pc:sldMkLst>
          <pc:docMk/>
          <pc:sldMk cId="1111238381" sldId="460"/>
        </pc:sldMkLst>
        <pc:spChg chg="mod">
          <ac:chgData name="GOMEZ, Paula" userId="c93cf399-3ed7-4230-9282-8831e3fe5ae7" providerId="ADAL" clId="{8A1599FF-0E03-4A09-BA5C-E4F12CA33E21}" dt="2023-06-12T10:13:51.067" v="2" actId="27636"/>
          <ac:spMkLst>
            <pc:docMk/>
            <pc:sldMk cId="1111238381" sldId="460"/>
            <ac:spMk id="281" creationId="{00000000-0000-0000-0000-000000000000}"/>
          </ac:spMkLst>
        </pc:spChg>
      </pc:sldChg>
      <pc:sldChg chg="modSp">
        <pc:chgData name="GOMEZ, Paula" userId="c93cf399-3ed7-4230-9282-8831e3fe5ae7" providerId="ADAL" clId="{8A1599FF-0E03-4A09-BA5C-E4F12CA33E21}" dt="2023-06-12T10:14:06.046" v="4"/>
        <pc:sldMkLst>
          <pc:docMk/>
          <pc:sldMk cId="3296407191" sldId="470"/>
        </pc:sldMkLst>
        <pc:spChg chg="mod">
          <ac:chgData name="GOMEZ, Paula" userId="c93cf399-3ed7-4230-9282-8831e3fe5ae7" providerId="ADAL" clId="{8A1599FF-0E03-4A09-BA5C-E4F12CA33E21}" dt="2023-06-12T10:14:06.046" v="4"/>
          <ac:spMkLst>
            <pc:docMk/>
            <pc:sldMk cId="3296407191" sldId="470"/>
            <ac:spMk id="2" creationId="{F4744755-CEB6-9344-C217-1361AEA362D8}"/>
          </ac:spMkLst>
        </pc:spChg>
      </pc:sldChg>
      <pc:sldMasterChg chg="modSldLayout">
        <pc:chgData name="GOMEZ, Paula" userId="c93cf399-3ed7-4230-9282-8831e3fe5ae7" providerId="ADAL" clId="{8A1599FF-0E03-4A09-BA5C-E4F12CA33E21}" dt="2023-06-12T10:13:46.009" v="0"/>
        <pc:sldMasterMkLst>
          <pc:docMk/>
          <pc:sldMasterMk cId="627820755" sldId="2147483862"/>
        </pc:sldMasterMkLst>
        <pc:sldLayoutChg chg="modTransition">
          <pc:chgData name="GOMEZ, Paula" userId="c93cf399-3ed7-4230-9282-8831e3fe5ae7" providerId="ADAL" clId="{8A1599FF-0E03-4A09-BA5C-E4F12CA33E21}" dt="2023-06-12T10:13:46.009" v="0"/>
          <pc:sldLayoutMkLst>
            <pc:docMk/>
            <pc:sldMasterMk cId="627820755" sldId="2147483862"/>
            <pc:sldLayoutMk cId="0" sldId="2147483851"/>
          </pc:sldLayoutMkLst>
        </pc:sldLayoutChg>
        <pc:sldLayoutChg chg="modTransition">
          <pc:chgData name="GOMEZ, Paula" userId="c93cf399-3ed7-4230-9282-8831e3fe5ae7" providerId="ADAL" clId="{8A1599FF-0E03-4A09-BA5C-E4F12CA33E21}" dt="2023-06-12T10:13:46.009" v="0"/>
          <pc:sldLayoutMkLst>
            <pc:docMk/>
            <pc:sldMasterMk cId="627820755" sldId="2147483862"/>
            <pc:sldLayoutMk cId="0" sldId="2147483854"/>
          </pc:sldLayoutMkLst>
        </pc:sldLayoutChg>
        <pc:sldLayoutChg chg="modTransition">
          <pc:chgData name="GOMEZ, Paula" userId="c93cf399-3ed7-4230-9282-8831e3fe5ae7" providerId="ADAL" clId="{8A1599FF-0E03-4A09-BA5C-E4F12CA33E21}" dt="2023-06-12T10:13:46.009" v="0"/>
          <pc:sldLayoutMkLst>
            <pc:docMk/>
            <pc:sldMasterMk cId="627820755" sldId="2147483862"/>
            <pc:sldLayoutMk cId="0" sldId="2147483855"/>
          </pc:sldLayoutMkLst>
        </pc:sldLayoutChg>
        <pc:sldLayoutChg chg="modTransition">
          <pc:chgData name="GOMEZ, Paula" userId="c93cf399-3ed7-4230-9282-8831e3fe5ae7" providerId="ADAL" clId="{8A1599FF-0E03-4A09-BA5C-E4F12CA33E21}" dt="2023-06-12T10:13:46.009" v="0"/>
          <pc:sldLayoutMkLst>
            <pc:docMk/>
            <pc:sldMasterMk cId="627820755" sldId="2147483862"/>
            <pc:sldLayoutMk cId="0" sldId="2147483857"/>
          </pc:sldLayoutMkLst>
        </pc:sldLayoutChg>
        <pc:sldLayoutChg chg="delSp">
          <pc:chgData name="GOMEZ, Paula" userId="c93cf399-3ed7-4230-9282-8831e3fe5ae7" providerId="ADAL" clId="{8A1599FF-0E03-4A09-BA5C-E4F12CA33E21}" dt="2023-06-12T10:13:46.009" v="0"/>
          <pc:sldLayoutMkLst>
            <pc:docMk/>
            <pc:sldMasterMk cId="627820755" sldId="2147483862"/>
            <pc:sldLayoutMk cId="4070586090" sldId="2147484910"/>
          </pc:sldLayoutMkLst>
          <pc:spChg chg="del">
            <ac:chgData name="GOMEZ, Paula" userId="c93cf399-3ed7-4230-9282-8831e3fe5ae7" providerId="ADAL" clId="{8A1599FF-0E03-4A09-BA5C-E4F12CA33E21}" dt="2023-06-12T10:13:46.009" v="0"/>
            <ac:spMkLst>
              <pc:docMk/>
              <pc:sldMasterMk cId="627820755" sldId="2147483862"/>
              <pc:sldLayoutMk cId="4070586090" sldId="2147484910"/>
              <ac:spMk id="19" creationId="{00000000-0000-0000-0000-000000000000}"/>
            </ac:spMkLst>
          </pc:spChg>
          <pc:spChg chg="del">
            <ac:chgData name="GOMEZ, Paula" userId="c93cf399-3ed7-4230-9282-8831e3fe5ae7" providerId="ADAL" clId="{8A1599FF-0E03-4A09-BA5C-E4F12CA33E21}" dt="2023-06-12T10:13:46.009" v="0"/>
            <ac:spMkLst>
              <pc:docMk/>
              <pc:sldMasterMk cId="627820755" sldId="2147483862"/>
              <pc:sldLayoutMk cId="4070586090" sldId="2147484910"/>
              <ac:spMk id="26" creationId="{00000000-0000-0000-0000-000000000000}"/>
            </ac:spMkLst>
          </pc:spChg>
          <pc:picChg chg="del">
            <ac:chgData name="GOMEZ, Paula" userId="c93cf399-3ed7-4230-9282-8831e3fe5ae7" providerId="ADAL" clId="{8A1599FF-0E03-4A09-BA5C-E4F12CA33E21}" dt="2023-06-12T10:13:46.009" v="0"/>
            <ac:picMkLst>
              <pc:docMk/>
              <pc:sldMasterMk cId="627820755" sldId="2147483862"/>
              <pc:sldLayoutMk cId="4070586090" sldId="2147484910"/>
              <ac:picMk id="20" creationId="{00000000-0000-0000-0000-000000000000}"/>
            </ac:picMkLst>
          </pc:picChg>
          <pc:picChg chg="del">
            <ac:chgData name="GOMEZ, Paula" userId="c93cf399-3ed7-4230-9282-8831e3fe5ae7" providerId="ADAL" clId="{8A1599FF-0E03-4A09-BA5C-E4F12CA33E21}" dt="2023-06-12T10:13:46.009" v="0"/>
            <ac:picMkLst>
              <pc:docMk/>
              <pc:sldMasterMk cId="627820755" sldId="2147483862"/>
              <pc:sldLayoutMk cId="4070586090" sldId="2147484910"/>
              <ac:picMk id="21" creationId="{00000000-0000-0000-0000-000000000000}"/>
            </ac:picMkLst>
          </pc:picChg>
          <pc:picChg chg="del">
            <ac:chgData name="GOMEZ, Paula" userId="c93cf399-3ed7-4230-9282-8831e3fe5ae7" providerId="ADAL" clId="{8A1599FF-0E03-4A09-BA5C-E4F12CA33E21}" dt="2023-06-12T10:13:46.009" v="0"/>
            <ac:picMkLst>
              <pc:docMk/>
              <pc:sldMasterMk cId="627820755" sldId="2147483862"/>
              <pc:sldLayoutMk cId="4070586090" sldId="2147484910"/>
              <ac:picMk id="22" creationId="{00000000-0000-0000-0000-000000000000}"/>
            </ac:picMkLst>
          </pc:picChg>
          <pc:picChg chg="del">
            <ac:chgData name="GOMEZ, Paula" userId="c93cf399-3ed7-4230-9282-8831e3fe5ae7" providerId="ADAL" clId="{8A1599FF-0E03-4A09-BA5C-E4F12CA33E21}" dt="2023-06-12T10:13:46.009" v="0"/>
            <ac:picMkLst>
              <pc:docMk/>
              <pc:sldMasterMk cId="627820755" sldId="2147483862"/>
              <pc:sldLayoutMk cId="4070586090" sldId="2147484910"/>
              <ac:picMk id="27" creationId="{00000000-0000-0000-0000-000000000000}"/>
            </ac:picMkLst>
          </pc:picChg>
          <pc:picChg chg="del">
            <ac:chgData name="GOMEZ, Paula" userId="c93cf399-3ed7-4230-9282-8831e3fe5ae7" providerId="ADAL" clId="{8A1599FF-0E03-4A09-BA5C-E4F12CA33E21}" dt="2023-06-12T10:13:46.009" v="0"/>
            <ac:picMkLst>
              <pc:docMk/>
              <pc:sldMasterMk cId="627820755" sldId="2147483862"/>
              <pc:sldLayoutMk cId="4070586090" sldId="2147484910"/>
              <ac:picMk id="28" creationId="{00000000-0000-0000-0000-000000000000}"/>
            </ac:picMkLst>
          </pc:picChg>
        </pc:sldLayoutChg>
      </pc:sldMasterChg>
      <pc:sldMasterChg chg="modSp mod">
        <pc:chgData name="GOMEZ, Paula" userId="c93cf399-3ed7-4230-9282-8831e3fe5ae7" providerId="ADAL" clId="{8A1599FF-0E03-4A09-BA5C-E4F12CA33E21}" dt="2023-06-12T10:14:12.867" v="5" actId="20577"/>
        <pc:sldMasterMkLst>
          <pc:docMk/>
          <pc:sldMasterMk cId="2020872856" sldId="2147484887"/>
        </pc:sldMasterMkLst>
        <pc:spChg chg="mod">
          <ac:chgData name="GOMEZ, Paula" userId="c93cf399-3ed7-4230-9282-8831e3fe5ae7" providerId="ADAL" clId="{8A1599FF-0E03-4A09-BA5C-E4F12CA33E21}" dt="2023-06-12T10:14:12.867" v="5" actId="20577"/>
          <ac:spMkLst>
            <pc:docMk/>
            <pc:sldMasterMk cId="2020872856" sldId="2147484887"/>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49955"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49955"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49955" y="0"/>
            <a:ext cx="2946135" cy="493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0244" y="4690308"/>
            <a:ext cx="5437188" cy="4442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49955" y="9379040"/>
            <a:ext cx="2946135" cy="49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38" tIns="45519" rIns="91038" bIns="45519"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90" name="Shape 290"/>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1932462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701675" y="4416425"/>
            <a:ext cx="5607050" cy="2943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28688" eaLnBrk="1" hangingPunct="1">
              <a:lnSpc>
                <a:spcPct val="150000"/>
              </a:lnSpc>
              <a:spcBef>
                <a:spcPct val="0"/>
              </a:spcBef>
            </a:pPr>
            <a:r>
              <a:rPr lang="fr-FR" altLang="en-US" noProof="0" dirty="0">
                <a:latin typeface="Arial" charset="0"/>
                <a:cs typeface="Arial" charset="0"/>
              </a:rPr>
              <a:t>Passons</a:t>
            </a:r>
            <a:r>
              <a:rPr lang="fr-FR" altLang="en-US" baseline="0" noProof="0" dirty="0">
                <a:latin typeface="Arial" charset="0"/>
                <a:cs typeface="Arial" charset="0"/>
              </a:rPr>
              <a:t> maintenant aux différents facteurs qui jouent un rôle dans la transmission d’une maladie</a:t>
            </a:r>
            <a:endParaRPr lang="fr-FR" altLang="en-US" noProof="0" dirty="0">
              <a:latin typeface="Arial" charset="0"/>
              <a:cs typeface="Arial" charset="0"/>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E41C8EFA-DE62-468E-B2B5-F05C8AD0683B}" type="slidenum">
              <a:rPr lang="en-US" altLang="en-US" smtClean="0"/>
              <a:pPr>
                <a:spcBef>
                  <a:spcPct val="0"/>
                </a:spcBef>
              </a:pPr>
              <a:t>12</a:t>
            </a:fld>
            <a:endParaRPr lang="en-US" altLang="en-US"/>
          </a:p>
        </p:txBody>
      </p:sp>
    </p:spTree>
    <p:extLst>
      <p:ext uri="{BB962C8B-B14F-4D97-AF65-F5344CB8AC3E}">
        <p14:creationId xmlns:p14="http://schemas.microsoft.com/office/powerpoint/2010/main" val="2761103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xfrm>
            <a:off x="793750" y="4286250"/>
            <a:ext cx="5624513" cy="2876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r>
              <a:rPr lang="en-US" altLang="en-US" b="1" dirty="0">
                <a:latin typeface="Arial" charset="0"/>
                <a:cs typeface="Arial" charset="0"/>
              </a:rPr>
              <a:t> </a:t>
            </a:r>
            <a:br>
              <a:rPr lang="en-US" altLang="en-US" b="1" dirty="0">
                <a:latin typeface="Arial" charset="0"/>
                <a:cs typeface="Arial" charset="0"/>
              </a:rPr>
            </a:br>
            <a:r>
              <a:rPr lang="fr-FR" altLang="en-US" b="0" noProof="0" dirty="0">
                <a:latin typeface="Arial" charset="0"/>
                <a:cs typeface="Arial" charset="0"/>
              </a:rPr>
              <a:t>Maintenant</a:t>
            </a:r>
            <a:r>
              <a:rPr lang="fr-FR" altLang="en-US" b="0" baseline="0" noProof="0" dirty="0">
                <a:latin typeface="Arial" charset="0"/>
                <a:cs typeface="Arial" charset="0"/>
              </a:rPr>
              <a:t> que nous savons ce qu’est l’épidémiologie, attardons-nous sur quelques termes clés qui sont souvent associés à cette activité</a:t>
            </a:r>
            <a:r>
              <a:rPr lang="fr-FR" altLang="en-US" noProof="0" dirty="0">
                <a:latin typeface="Arial" charset="0"/>
                <a:cs typeface="Arial" charset="0"/>
              </a:rPr>
              <a:t>.</a:t>
            </a:r>
          </a:p>
          <a:p>
            <a:pPr eaLnBrk="1" hangingPunct="1">
              <a:lnSpc>
                <a:spcPct val="150000"/>
              </a:lnSpc>
              <a:spcBef>
                <a:spcPct val="0"/>
              </a:spcBef>
            </a:pPr>
            <a:endParaRPr lang="fr-FR" altLang="en-US" noProof="0" dirty="0">
              <a:latin typeface="Arial" charset="0"/>
              <a:cs typeface="Arial" charset="0"/>
            </a:endParaRPr>
          </a:p>
          <a:p>
            <a:pPr eaLnBrk="1" hangingPunct="1">
              <a:lnSpc>
                <a:spcPct val="150000"/>
              </a:lnSpc>
              <a:spcBef>
                <a:spcPct val="0"/>
              </a:spcBef>
            </a:pPr>
            <a:r>
              <a:rPr lang="fr-FR" altLang="en-US" noProof="0" dirty="0">
                <a:latin typeface="Arial" charset="0"/>
                <a:cs typeface="Arial" charset="0"/>
              </a:rPr>
              <a:t>Vous</a:t>
            </a:r>
            <a:r>
              <a:rPr lang="fr-FR" altLang="en-US" baseline="0" noProof="0" dirty="0">
                <a:latin typeface="Arial" charset="0"/>
                <a:cs typeface="Arial" charset="0"/>
              </a:rPr>
              <a:t> rencontrerez ces termes tout au long de ce module</a:t>
            </a:r>
            <a:r>
              <a:rPr lang="fr-FR" altLang="en-US" noProof="0" dirty="0">
                <a:latin typeface="Arial" charset="0"/>
                <a:cs typeface="Arial" charset="0"/>
              </a:rPr>
              <a:t>.</a:t>
            </a:r>
          </a:p>
          <a:p>
            <a:pPr eaLnBrk="1" hangingPunct="1">
              <a:lnSpc>
                <a:spcPct val="150000"/>
              </a:lnSpc>
              <a:spcBef>
                <a:spcPct val="0"/>
              </a:spcBef>
            </a:pPr>
            <a:endParaRPr lang="fr-FR" altLang="en-US" noProof="0" dirty="0">
              <a:latin typeface="Arial" charset="0"/>
              <a:cs typeface="Arial" charset="0"/>
            </a:endParaRPr>
          </a:p>
          <a:p>
            <a:pPr eaLnBrk="1" hangingPunct="1">
              <a:lnSpc>
                <a:spcPct val="150000"/>
              </a:lnSpc>
              <a:spcBef>
                <a:spcPct val="0"/>
              </a:spcBef>
            </a:pPr>
            <a:r>
              <a:rPr lang="fr-FR" altLang="en-US" b="1" noProof="0" dirty="0">
                <a:latin typeface="Arial" charset="0"/>
                <a:cs typeface="Arial" charset="0"/>
              </a:rPr>
              <a:t>LISEZ </a:t>
            </a:r>
            <a:r>
              <a:rPr lang="fr-FR" altLang="en-US" b="0" noProof="0" dirty="0">
                <a:latin typeface="Arial" charset="0"/>
                <a:cs typeface="Arial" charset="0"/>
              </a:rPr>
              <a:t>les</a:t>
            </a:r>
            <a:r>
              <a:rPr lang="fr-FR" altLang="en-US" b="0" baseline="0" noProof="0" dirty="0">
                <a:latin typeface="Arial" charset="0"/>
                <a:cs typeface="Arial" charset="0"/>
              </a:rPr>
              <a:t> termes clés</a:t>
            </a:r>
            <a:r>
              <a:rPr lang="fr-FR" altLang="en-US" noProof="0" dirty="0">
                <a:latin typeface="Arial" charset="0"/>
                <a:cs typeface="Arial" charset="0"/>
              </a:rPr>
              <a:t>.</a:t>
            </a:r>
          </a:p>
          <a:p>
            <a:pPr eaLnBrk="1" hangingPunct="1">
              <a:lnSpc>
                <a:spcPct val="150000"/>
              </a:lnSpc>
              <a:spcBef>
                <a:spcPct val="0"/>
              </a:spcBef>
            </a:pPr>
            <a:endParaRPr lang="fr-FR" altLang="en-US" noProof="0" dirty="0">
              <a:latin typeface="Arial" charset="0"/>
              <a:cs typeface="Arial" charset="0"/>
            </a:endParaRPr>
          </a:p>
          <a:p>
            <a:pPr eaLnBrk="1" hangingPunct="1">
              <a:lnSpc>
                <a:spcPct val="150000"/>
              </a:lnSpc>
              <a:spcBef>
                <a:spcPct val="0"/>
              </a:spcBef>
            </a:pPr>
            <a:r>
              <a:rPr lang="fr-FR" altLang="en-US" b="1" baseline="0" noProof="0" dirty="0">
                <a:latin typeface="Arial" charset="0"/>
                <a:cs typeface="Arial" charset="0"/>
              </a:rPr>
              <a:t>POSEZ AUX PARTICIPANTS LES QUESTIONS SUIVANTES </a:t>
            </a:r>
            <a:r>
              <a:rPr lang="fr-FR" altLang="en-US" noProof="0" dirty="0">
                <a:latin typeface="Arial" charset="0"/>
                <a:cs typeface="Arial" charset="0"/>
              </a:rPr>
              <a:t>:</a:t>
            </a:r>
          </a:p>
          <a:p>
            <a:pPr marL="171450" indent="-171450" eaLnBrk="1" hangingPunct="1">
              <a:lnSpc>
                <a:spcPct val="150000"/>
              </a:lnSpc>
              <a:spcBef>
                <a:spcPct val="0"/>
              </a:spcBef>
              <a:buFont typeface="Arial" panose="020B0604020202020204" pitchFamily="34" charset="0"/>
              <a:buChar char="•"/>
            </a:pPr>
            <a:r>
              <a:rPr lang="fr-FR" altLang="en-US" noProof="0" dirty="0">
                <a:latin typeface="Arial" charset="0"/>
                <a:cs typeface="Arial" charset="0"/>
              </a:rPr>
              <a:t>Donnez</a:t>
            </a:r>
            <a:r>
              <a:rPr lang="fr-FR" altLang="en-US" baseline="0" noProof="0" dirty="0">
                <a:latin typeface="Arial" charset="0"/>
                <a:cs typeface="Arial" charset="0"/>
              </a:rPr>
              <a:t>-moi des exemples de maladies endémiques et d’épidémies qui touchent votre pays ? </a:t>
            </a:r>
          </a:p>
          <a:p>
            <a:pPr marL="171450" indent="-171450" eaLnBrk="1" hangingPunct="1">
              <a:lnSpc>
                <a:spcPct val="150000"/>
              </a:lnSpc>
              <a:spcBef>
                <a:spcPct val="0"/>
              </a:spcBef>
              <a:buFont typeface="Arial" panose="020B0604020202020204" pitchFamily="34" charset="0"/>
              <a:buChar char="•"/>
            </a:pPr>
            <a:r>
              <a:rPr lang="fr-FR" altLang="en-US" baseline="0" noProof="0" dirty="0">
                <a:latin typeface="Arial" charset="0"/>
                <a:cs typeface="Arial" charset="0"/>
              </a:rPr>
              <a:t>Comment savez-vous qu’il s’agit de maladies endémiques ou d’épidémies ? </a:t>
            </a:r>
            <a:endParaRPr lang="fr-FR" altLang="en-US" noProof="0" dirty="0">
              <a:latin typeface="Arial" charset="0"/>
              <a:cs typeface="Arial" charset="0"/>
            </a:endParaRPr>
          </a:p>
          <a:p>
            <a:pPr eaLnBrk="1" hangingPunct="1">
              <a:lnSpc>
                <a:spcPct val="150000"/>
              </a:lnSpc>
              <a:spcBef>
                <a:spcPct val="0"/>
              </a:spcBef>
            </a:pPr>
            <a:endParaRPr lang="en-US" altLang="en-US" b="1" dirty="0">
              <a:solidFill>
                <a:srgbClr val="000000"/>
              </a:solidFill>
              <a:latin typeface="Arial" charset="0"/>
              <a:cs typeface="Arial" charset="0"/>
            </a:endParaRPr>
          </a:p>
          <a:p>
            <a:pPr eaLnBrk="1" hangingPunct="1">
              <a:lnSpc>
                <a:spcPct val="150000"/>
              </a:lnSpc>
              <a:spcBef>
                <a:spcPct val="0"/>
              </a:spcBef>
            </a:pPr>
            <a:endParaRPr lang="en-US" altLang="en-US" b="1" dirty="0">
              <a:solidFill>
                <a:srgbClr val="000000"/>
              </a:solidFill>
              <a:latin typeface="Arial" charset="0"/>
              <a:cs typeface="Arial" charset="0"/>
            </a:endParaRPr>
          </a:p>
          <a:p>
            <a:pPr eaLnBrk="1" hangingPunct="1">
              <a:lnSpc>
                <a:spcPct val="150000"/>
              </a:lnSpc>
              <a:spcBef>
                <a:spcPct val="0"/>
              </a:spcBef>
            </a:pPr>
            <a:r>
              <a:rPr lang="en-US" sz="1200" b="0" i="0" kern="1200" dirty="0">
                <a:solidFill>
                  <a:schemeClr val="tx1"/>
                </a:solidFill>
                <a:effectLst/>
                <a:latin typeface="Arial" charset="0"/>
                <a:ea typeface="+mn-ea"/>
                <a:cs typeface="+mn-cs"/>
              </a:rPr>
              <a:t>Sources :</a:t>
            </a:r>
          </a:p>
          <a:p>
            <a:pPr eaLnBrk="1" hangingPunct="1">
              <a:lnSpc>
                <a:spcPct val="150000"/>
              </a:lnSpc>
              <a:spcBef>
                <a:spcPct val="0"/>
              </a:spcBef>
            </a:pPr>
            <a:r>
              <a:rPr lang="en-US" sz="1200" b="0" i="0" kern="1200" dirty="0">
                <a:solidFill>
                  <a:schemeClr val="tx1"/>
                </a:solidFill>
                <a:effectLst/>
                <a:latin typeface="Arial" charset="0"/>
                <a:ea typeface="+mn-ea"/>
                <a:cs typeface="+mn-cs"/>
              </a:rPr>
              <a:t>1. Centers for Disease Control and Prevention (CDC). Introduction to Public Health. In: Public Health 101 Series. Atlanta, GA: U.S. Department of Health and Human Services, CDC; 2014. </a:t>
            </a:r>
            <a:r>
              <a:rPr lang="en-US" sz="1200" b="0" i="0" kern="1200" dirty="0" err="1">
                <a:solidFill>
                  <a:schemeClr val="tx1"/>
                </a:solidFill>
                <a:effectLst/>
                <a:latin typeface="Arial" charset="0"/>
                <a:ea typeface="+mn-ea"/>
                <a:cs typeface="+mn-cs"/>
              </a:rPr>
              <a:t>Disponible</a:t>
            </a:r>
            <a:r>
              <a:rPr lang="en-US" sz="1200" b="0" i="0" kern="1200" baseline="0" dirty="0">
                <a:solidFill>
                  <a:schemeClr val="tx1"/>
                </a:solidFill>
                <a:effectLst/>
                <a:latin typeface="Arial" charset="0"/>
                <a:ea typeface="+mn-ea"/>
                <a:cs typeface="+mn-cs"/>
              </a:rPr>
              <a:t> à </a:t>
            </a:r>
            <a:r>
              <a:rPr lang="en-US" sz="1200" b="0" i="0" kern="1200" dirty="0">
                <a:solidFill>
                  <a:schemeClr val="tx1"/>
                </a:solidFill>
                <a:effectLst/>
                <a:latin typeface="Arial" charset="0"/>
                <a:ea typeface="+mn-ea"/>
                <a:cs typeface="+mn-cs"/>
              </a:rPr>
              <a:t>: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p>
          <a:p>
            <a:pPr eaLnBrk="1" hangingPunct="1">
              <a:lnSpc>
                <a:spcPct val="150000"/>
              </a:lnSpc>
              <a:spcBef>
                <a:spcPct val="0"/>
              </a:spcBef>
            </a:pPr>
            <a:r>
              <a:rPr lang="en-US" altLang="en-US" b="0" dirty="0">
                <a:latin typeface="Arial" charset="0"/>
                <a:cs typeface="Arial" charset="0"/>
              </a:rPr>
              <a:t>2. https://www.cdc.gov/ophss/csels/dsepd/ss1978/glossary.html</a:t>
            </a:r>
          </a:p>
          <a:p>
            <a:pPr eaLnBrk="1" hangingPunct="1">
              <a:lnSpc>
                <a:spcPct val="150000"/>
              </a:lnSpc>
              <a:spcBef>
                <a:spcPct val="0"/>
              </a:spcBef>
            </a:pPr>
            <a:endParaRPr lang="en-US" altLang="en-US" dirty="0">
              <a:solidFill>
                <a:srgbClr val="000000"/>
              </a:solidFill>
              <a:latin typeface="Arial" charset="0"/>
              <a:cs typeface="Arial" charset="0"/>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EC380ED5-A633-44F9-A9A8-19804FCB84B8}" type="slidenum">
              <a:rPr lang="en-US" altLang="en-US" smtClean="0"/>
              <a:pPr>
                <a:spcBef>
                  <a:spcPct val="0"/>
                </a:spcBef>
              </a:pPr>
              <a:t>13</a:t>
            </a:fld>
            <a:endParaRPr lang="en-US" altLang="en-US"/>
          </a:p>
        </p:txBody>
      </p:sp>
      <p:sp>
        <p:nvSpPr>
          <p:cNvPr id="75781" name="Date Placeholder 4"/>
          <p:cNvSpPr>
            <a:spLocks noGrp="1"/>
          </p:cNvSpPr>
          <p:nvPr>
            <p:ph type="dt" sz="quarter"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E995824-B5CF-46CB-8D27-369A9EE0E398}" type="datetime1">
              <a:rPr lang="en-US" altLang="en-US" smtClean="0"/>
              <a:pPr fontAlgn="base">
                <a:spcBef>
                  <a:spcPct val="0"/>
                </a:spcBef>
                <a:spcAft>
                  <a:spcPct val="0"/>
                </a:spcAft>
                <a:defRPr/>
              </a:pPr>
              <a:t>6/12/2023</a:t>
            </a:fld>
            <a:endParaRPr lang="en-US" altLang="en-US" dirty="0"/>
          </a:p>
        </p:txBody>
      </p:sp>
    </p:spTree>
    <p:extLst>
      <p:ext uri="{BB962C8B-B14F-4D97-AF65-F5344CB8AC3E}">
        <p14:creationId xmlns:p14="http://schemas.microsoft.com/office/powerpoint/2010/main" val="1481687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r-FR" dirty="0"/>
              <a:t>Ce graphique montre une courbe épidémiologique, c’est-à-dire un outil visuel utilisé pour identifier les tendances dans le nombre de cas. La courbe type indique le nombre de cas (sur l’axe vertical) et le temps (sur l’axe horizontal). Le graphique peut également indiquer les caractéristiques des cas, comme le sexe ou l’âge</a:t>
            </a:r>
            <a:r>
              <a:rPr lang="en-US" baseline="0" dirty="0"/>
              <a:t>.</a:t>
            </a:r>
          </a:p>
          <a:p>
            <a:pPr marL="0" indent="0">
              <a:buFont typeface="Arial" panose="020B0604020202020204" pitchFamily="34" charset="0"/>
              <a:buNone/>
            </a:pPr>
            <a:endParaRPr lang="en-US" baseline="0" dirty="0"/>
          </a:p>
          <a:p>
            <a:pPr marL="0" indent="0">
              <a:buFont typeface="Arial" panose="020B0604020202020204" pitchFamily="34" charset="0"/>
              <a:buNone/>
            </a:pPr>
            <a:r>
              <a:rPr lang="fr-FR" baseline="0" dirty="0"/>
              <a:t>Cet exemple indique le nombre de cas de SRAS dans la province de Guangdong, en Chine. Les cas parmi les membres de la communauté sont en noir ; les cas parmi les travailleurs de la santé en blanc</a:t>
            </a:r>
            <a:r>
              <a:rPr lang="en-US" baseline="0" dirty="0"/>
              <a:t>. </a:t>
            </a:r>
          </a:p>
          <a:p>
            <a:pPr marL="0" indent="0">
              <a:buFont typeface="Arial" panose="020B0604020202020204" pitchFamily="34" charset="0"/>
              <a:buNone/>
            </a:pPr>
            <a:endParaRPr lang="en-US" baseline="0" dirty="0"/>
          </a:p>
          <a:p>
            <a:pPr marL="0" indent="0">
              <a:buFont typeface="Arial" panose="020B0604020202020204" pitchFamily="34" charset="0"/>
              <a:buNone/>
            </a:pPr>
            <a:r>
              <a:rPr lang="fr-FR" b="1" baseline="0" noProof="0" dirty="0"/>
              <a:t>POSEZ LES QUESTIONS SUIVANTES :</a:t>
            </a:r>
            <a:endParaRPr lang="fr-FR" b="1" noProof="0" dirty="0"/>
          </a:p>
          <a:p>
            <a:pPr marL="171450" indent="-171450">
              <a:buFont typeface="Arial" panose="020B0604020202020204" pitchFamily="34" charset="0"/>
              <a:buChar char="•"/>
            </a:pPr>
            <a:r>
              <a:rPr lang="fr-FR" noProof="0" dirty="0"/>
              <a:t>Comment décririez-vous ce qui s’est passé entre le 1er novembre 2002 et le 24 janvier 2003 </a:t>
            </a:r>
            <a:r>
              <a:rPr lang="fr-FR" baseline="0" noProof="0" dirty="0"/>
              <a:t>? </a:t>
            </a:r>
          </a:p>
          <a:p>
            <a:pPr marL="628650" lvl="1" indent="-171450">
              <a:buFont typeface="Arial" panose="020B0604020202020204" pitchFamily="34" charset="0"/>
              <a:buChar char="•"/>
            </a:pPr>
            <a:r>
              <a:rPr lang="fr-FR" b="1" baseline="0" noProof="0" dirty="0"/>
              <a:t>Réponse : </a:t>
            </a:r>
            <a:r>
              <a:rPr lang="fr-FR" baseline="0" noProof="0" dirty="0"/>
              <a:t>Il y a eu une lente augmentation des cas de SRAS parmi les membres de la communauté. Fin décembre, des cas parmi les agents de santé ont commencé à apparaître.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noProof="0" dirty="0"/>
              <a:t>Comment décririez-vous la situation du 25 janvier 2003 au 21 février 2003 </a:t>
            </a:r>
            <a:r>
              <a:rPr lang="fr-FR" baseline="0" noProof="0" dirty="0"/>
              <a:t>? </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b="1" baseline="0" noProof="0" dirty="0"/>
              <a:t>Réponse :</a:t>
            </a:r>
            <a:r>
              <a:rPr lang="fr-FR" baseline="0" noProof="0" dirty="0"/>
              <a:t> Il y a eu une forte augmentation du nombre de cas dans la communauté et parmi les agents de santé jusqu’au 7 février 2003 environ. Après le 7 février 2003, le nombre de cas a fortement diminué.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noProof="0" dirty="0"/>
              <a:t>Comment décririez-vous l’évolution du 22 février 2003 à fin avril 2003 </a:t>
            </a:r>
            <a:r>
              <a:rPr lang="fr-FR" baseline="0" noProof="0" dirty="0"/>
              <a:t>? </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b="1" baseline="0" noProof="0" dirty="0"/>
              <a:t>Réponse :</a:t>
            </a:r>
            <a:r>
              <a:rPr lang="fr-FR" baseline="0" noProof="0" dirty="0"/>
              <a:t> Il y a eu une lente diminution du nombre de cas. Aucun autre cas n’a été signalé à la fin du mois d’avril.</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i="0" kern="1200" dirty="0">
              <a:solidFill>
                <a:schemeClr val="tx1"/>
              </a:solidFill>
              <a:effectLst/>
              <a:latin typeface="Arial" charset="0"/>
              <a:ea typeface="+mn-ea"/>
              <a:cs typeface="+mn-cs"/>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i="0" kern="1200" dirty="0">
              <a:solidFill>
                <a:schemeClr val="tx1"/>
              </a:solidFill>
              <a:effectLst/>
              <a:latin typeface="Arial" charset="0"/>
              <a:ea typeface="+mn-ea"/>
              <a:cs typeface="+mn-cs"/>
            </a:endParaRPr>
          </a:p>
          <a:p>
            <a:pPr>
              <a:lnSpc>
                <a:spcPct val="150000"/>
              </a:lnSpc>
              <a:spcAft>
                <a:spcPts val="588"/>
              </a:spcAft>
            </a:pPr>
            <a:r>
              <a:rPr lang="fr-FR" altLang="en-US" noProof="0" dirty="0">
                <a:solidFill>
                  <a:srgbClr val="000000"/>
                </a:solidFill>
                <a:latin typeface="Arial" charset="0"/>
                <a:cs typeface="Arial" charset="0"/>
              </a:rPr>
              <a:t>Remarque : Des détails supplémentaires et un exercice sur la réalisation d'une courbe épidémiologique</a:t>
            </a:r>
            <a:r>
              <a:rPr lang="fr-FR" altLang="en-US" baseline="0" noProof="0" dirty="0">
                <a:solidFill>
                  <a:srgbClr val="000000"/>
                </a:solidFill>
                <a:latin typeface="Arial" charset="0"/>
                <a:cs typeface="Arial" charset="0"/>
              </a:rPr>
              <a:t> </a:t>
            </a:r>
            <a:r>
              <a:rPr lang="fr-FR" altLang="en-US" noProof="0" dirty="0">
                <a:solidFill>
                  <a:srgbClr val="000000"/>
                </a:solidFill>
                <a:latin typeface="Arial" charset="0"/>
                <a:cs typeface="Arial" charset="0"/>
              </a:rPr>
              <a:t>figurent à la section </a:t>
            </a:r>
            <a:r>
              <a:rPr lang="fr-FR" altLang="en-US" b="1" baseline="0" noProof="0" dirty="0">
                <a:solidFill>
                  <a:srgbClr val="000000"/>
                </a:solidFill>
                <a:latin typeface="Arial" charset="0"/>
                <a:cs typeface="Arial" charset="0"/>
              </a:rPr>
              <a:t>B4.1 Enquête sur les flambées épidémiques</a:t>
            </a:r>
            <a:endParaRPr lang="fr-FR" altLang="en-US" b="1" noProof="0" dirty="0">
              <a:solidFill>
                <a:srgbClr val="000000"/>
              </a:solidFill>
              <a:latin typeface="Arial" charset="0"/>
              <a:cs typeface="Arial" charset="0"/>
            </a:endParaRPr>
          </a:p>
          <a:p>
            <a:pPr>
              <a:lnSpc>
                <a:spcPct val="150000"/>
              </a:lnSpc>
              <a:spcAft>
                <a:spcPts val="588"/>
              </a:spcAft>
            </a:pPr>
            <a:endParaRPr lang="en-US" altLang="en-US" dirty="0">
              <a:solidFill>
                <a:srgbClr val="000000"/>
              </a:solidFill>
              <a:latin typeface="Arial" charset="0"/>
              <a:cs typeface="Arial"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b="0" i="0" kern="1200" dirty="0">
                <a:solidFill>
                  <a:schemeClr val="tx1"/>
                </a:solidFill>
                <a:effectLst/>
                <a:latin typeface="Arial" charset="0"/>
                <a:ea typeface="+mn-ea"/>
                <a:cs typeface="+mn-cs"/>
              </a:rPr>
              <a:t>Source :</a:t>
            </a:r>
            <a:r>
              <a:rPr lang="en-US" sz="1200" b="0" i="0" kern="1200" baseline="0" dirty="0">
                <a:solidFill>
                  <a:schemeClr val="tx1"/>
                </a:solidFill>
                <a:effectLst/>
                <a:latin typeface="Arial" charset="0"/>
                <a:ea typeface="+mn-ea"/>
                <a:cs typeface="+mn-cs"/>
              </a:rPr>
              <a:t> </a:t>
            </a:r>
            <a:r>
              <a:rPr lang="en-US" dirty="0">
                <a:effectLst/>
              </a:rPr>
              <a:t>Xu, R., He, J., Evans, M. R., Peng, G., Field, H., Yu, D....</a:t>
            </a:r>
            <a:r>
              <a:rPr lang="en-US" dirty="0" err="1">
                <a:effectLst/>
              </a:rPr>
              <a:t>Schnur</a:t>
            </a:r>
            <a:r>
              <a:rPr lang="en-US" dirty="0">
                <a:effectLst/>
              </a:rPr>
              <a:t>, A. (2004). Epidemiologic Clues to SARS Origin in China. </a:t>
            </a:r>
            <a:r>
              <a:rPr lang="en-US" i="1" dirty="0">
                <a:effectLst/>
              </a:rPr>
              <a:t>Emerging Infectious Diseases</a:t>
            </a:r>
            <a:r>
              <a:rPr lang="en-US" dirty="0">
                <a:effectLst/>
              </a:rPr>
              <a:t>, </a:t>
            </a:r>
            <a:r>
              <a:rPr lang="en-US" i="1" dirty="0">
                <a:effectLst/>
              </a:rPr>
              <a:t>10</a:t>
            </a:r>
            <a:r>
              <a:rPr lang="en-US" dirty="0">
                <a:effectLst/>
              </a:rPr>
              <a:t>(6), 1031-1037. https://dx.doi.org/10.3201/eid1006.030852.</a:t>
            </a:r>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14</a:t>
            </a:fld>
            <a:endParaRPr lang="en-US" altLang="en-US"/>
          </a:p>
        </p:txBody>
      </p:sp>
    </p:spTree>
    <p:extLst>
      <p:ext uri="{BB962C8B-B14F-4D97-AF65-F5344CB8AC3E}">
        <p14:creationId xmlns:p14="http://schemas.microsoft.com/office/powerpoint/2010/main" val="2501229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xfrm>
            <a:off x="701675" y="4416425"/>
            <a:ext cx="5607050" cy="8537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spcBef>
                <a:spcPct val="0"/>
              </a:spcBef>
              <a:spcAft>
                <a:spcPts val="613"/>
              </a:spcAft>
            </a:pPr>
            <a:r>
              <a:rPr lang="en-US" altLang="en-US" dirty="0">
                <a:latin typeface="Arial" charset="0"/>
                <a:cs typeface="Arial" charset="0"/>
              </a:rPr>
              <a:t>&lt;</a:t>
            </a:r>
            <a:r>
              <a:rPr lang="fr-FR" altLang="en-US" b="1" noProof="0" dirty="0">
                <a:latin typeface="Arial" charset="0"/>
                <a:cs typeface="Arial" charset="0"/>
              </a:rPr>
              <a:t>LISEZ</a:t>
            </a:r>
            <a:r>
              <a:rPr lang="fr-FR" altLang="en-US" noProof="0" dirty="0">
                <a:solidFill>
                  <a:srgbClr val="000000"/>
                </a:solidFill>
                <a:latin typeface="Arial" charset="0"/>
                <a:cs typeface="Arial" charset="0"/>
              </a:rPr>
              <a:t> chaque</a:t>
            </a:r>
            <a:r>
              <a:rPr lang="fr-FR" altLang="en-US" baseline="0" noProof="0" dirty="0">
                <a:solidFill>
                  <a:srgbClr val="000000"/>
                </a:solidFill>
                <a:latin typeface="Arial" charset="0"/>
                <a:cs typeface="Arial" charset="0"/>
              </a:rPr>
              <a:t> proposition et attendez les réponses des participants</a:t>
            </a:r>
            <a:r>
              <a:rPr lang="fr-FR" altLang="en-US" noProof="0" dirty="0">
                <a:solidFill>
                  <a:srgbClr val="000000"/>
                </a:solidFill>
                <a:latin typeface="Arial" charset="0"/>
                <a:cs typeface="Arial" charset="0"/>
              </a:rPr>
              <a:t>.&gt;</a:t>
            </a:r>
          </a:p>
          <a:p>
            <a:pPr>
              <a:lnSpc>
                <a:spcPct val="150000"/>
              </a:lnSpc>
              <a:spcBef>
                <a:spcPct val="0"/>
              </a:spcBef>
              <a:spcAft>
                <a:spcPts val="613"/>
              </a:spcAft>
            </a:pPr>
            <a:br>
              <a:rPr lang="fr-FR" altLang="en-US" noProof="0" dirty="0">
                <a:latin typeface="Arial" charset="0"/>
                <a:cs typeface="Arial" charset="0"/>
              </a:rPr>
            </a:br>
            <a:r>
              <a:rPr lang="fr-FR" altLang="en-US" noProof="0" dirty="0">
                <a:latin typeface="Arial" charset="0"/>
                <a:cs typeface="Arial" charset="0"/>
              </a:rPr>
              <a:t>&lt;</a:t>
            </a:r>
            <a:r>
              <a:rPr lang="fr-FR" altLang="en-US" b="1" noProof="0" dirty="0">
                <a:latin typeface="Arial" charset="0"/>
                <a:cs typeface="Arial" charset="0"/>
              </a:rPr>
              <a:t>CLIQUEZ</a:t>
            </a:r>
            <a:r>
              <a:rPr lang="fr-FR" altLang="en-US" noProof="0" dirty="0">
                <a:latin typeface="Arial" charset="0"/>
                <a:cs typeface="Arial" charset="0"/>
              </a:rPr>
              <a:t> pour</a:t>
            </a:r>
            <a:r>
              <a:rPr lang="fr-FR" altLang="en-US" baseline="0" noProof="0" dirty="0">
                <a:latin typeface="Arial" charset="0"/>
                <a:cs typeface="Arial" charset="0"/>
              </a:rPr>
              <a:t> faire apparaître la bonne réponse</a:t>
            </a:r>
            <a:r>
              <a:rPr lang="fr-FR" altLang="en-US" noProof="0" dirty="0">
                <a:latin typeface="Arial" charset="0"/>
                <a:cs typeface="Arial" charset="0"/>
              </a:rPr>
              <a:t>.&gt;</a:t>
            </a:r>
            <a:br>
              <a:rPr lang="fr-FR" altLang="en-US" noProof="0" dirty="0">
                <a:latin typeface="Arial" charset="0"/>
                <a:cs typeface="Arial" charset="0"/>
              </a:rPr>
            </a:br>
            <a:br>
              <a:rPr lang="fr-FR" altLang="en-US" noProof="0" dirty="0">
                <a:latin typeface="Arial" charset="0"/>
                <a:cs typeface="Arial" charset="0"/>
              </a:rPr>
            </a:br>
            <a:r>
              <a:rPr lang="fr-FR" altLang="en-US" b="1" noProof="0" dirty="0">
                <a:latin typeface="Arial" charset="0"/>
                <a:cs typeface="Arial" charset="0"/>
              </a:rPr>
              <a:t>Question</a:t>
            </a:r>
            <a:r>
              <a:rPr lang="fr-FR" altLang="en-US" b="1" baseline="0" noProof="0" dirty="0">
                <a:latin typeface="Arial" charset="0"/>
                <a:cs typeface="Arial" charset="0"/>
              </a:rPr>
              <a:t> 1 </a:t>
            </a:r>
            <a:r>
              <a:rPr lang="fr-FR" altLang="en-US" b="1" noProof="0" dirty="0">
                <a:solidFill>
                  <a:srgbClr val="000000"/>
                </a:solidFill>
                <a:latin typeface="Arial" charset="0"/>
                <a:cs typeface="Arial" charset="0"/>
              </a:rPr>
              <a:t>:</a:t>
            </a:r>
          </a:p>
          <a:p>
            <a:pPr>
              <a:lnSpc>
                <a:spcPct val="150000"/>
              </a:lnSpc>
              <a:spcAft>
                <a:spcPts val="588"/>
              </a:spcAft>
            </a:pPr>
            <a:r>
              <a:rPr lang="fr-FR" altLang="en-US" noProof="0" dirty="0">
                <a:solidFill>
                  <a:srgbClr val="000000"/>
                </a:solidFill>
                <a:latin typeface="Arial" charset="0"/>
                <a:cs typeface="Arial" charset="0"/>
              </a:rPr>
              <a:t>La</a:t>
            </a:r>
            <a:r>
              <a:rPr lang="fr-FR" altLang="en-US" baseline="0" noProof="0" dirty="0">
                <a:solidFill>
                  <a:srgbClr val="000000"/>
                </a:solidFill>
                <a:latin typeface="Arial" charset="0"/>
                <a:cs typeface="Arial" charset="0"/>
              </a:rPr>
              <a:t> bonne réponse est A, endémie</a:t>
            </a:r>
            <a:r>
              <a:rPr lang="fr-FR" altLang="en-US" noProof="0" dirty="0">
                <a:latin typeface="Arial" charset="0"/>
                <a:cs typeface="Arial" charset="0"/>
              </a:rPr>
              <a:t>.</a:t>
            </a:r>
          </a:p>
          <a:p>
            <a:pPr>
              <a:lnSpc>
                <a:spcPct val="150000"/>
              </a:lnSpc>
              <a:spcBef>
                <a:spcPct val="0"/>
              </a:spcBef>
              <a:spcAft>
                <a:spcPts val="613"/>
              </a:spcAft>
            </a:pPr>
            <a:endParaRPr lang="fr-FR" altLang="en-US" noProof="0" dirty="0">
              <a:latin typeface="Arial" charset="0"/>
              <a:cs typeface="Arial" charset="0"/>
            </a:endParaRPr>
          </a:p>
          <a:p>
            <a:pPr>
              <a:lnSpc>
                <a:spcPct val="150000"/>
              </a:lnSpc>
              <a:spcBef>
                <a:spcPct val="0"/>
              </a:spcBef>
              <a:spcAft>
                <a:spcPts val="613"/>
              </a:spcAft>
            </a:pPr>
            <a:r>
              <a:rPr lang="fr-FR" altLang="en-US" b="1" noProof="0" dirty="0">
                <a:latin typeface="Arial" charset="0"/>
                <a:cs typeface="Arial" charset="0"/>
              </a:rPr>
              <a:t>Question</a:t>
            </a:r>
            <a:r>
              <a:rPr lang="fr-FR" altLang="en-US" b="1" baseline="0" noProof="0" dirty="0">
                <a:latin typeface="Arial" charset="0"/>
                <a:cs typeface="Arial" charset="0"/>
              </a:rPr>
              <a:t> 2 </a:t>
            </a:r>
            <a:r>
              <a:rPr lang="fr-FR" altLang="en-US" b="1" noProof="0" dirty="0">
                <a:latin typeface="Arial" charset="0"/>
                <a:cs typeface="Arial" charset="0"/>
              </a:rPr>
              <a:t>:</a:t>
            </a:r>
            <a:br>
              <a:rPr lang="fr-FR" altLang="en-US" noProof="0" dirty="0">
                <a:latin typeface="Arial" charset="0"/>
                <a:cs typeface="Arial" charset="0"/>
              </a:rPr>
            </a:br>
            <a:r>
              <a:rPr lang="fr-FR" altLang="en-US" noProof="0" dirty="0">
                <a:solidFill>
                  <a:srgbClr val="000000"/>
                </a:solidFill>
                <a:latin typeface="Arial" charset="0"/>
                <a:cs typeface="Arial" charset="0"/>
              </a:rPr>
              <a:t>La</a:t>
            </a:r>
            <a:r>
              <a:rPr lang="fr-FR" altLang="en-US" baseline="0" noProof="0" dirty="0">
                <a:solidFill>
                  <a:srgbClr val="000000"/>
                </a:solidFill>
                <a:latin typeface="Arial" charset="0"/>
                <a:cs typeface="Arial" charset="0"/>
              </a:rPr>
              <a:t> bonne réponse est </a:t>
            </a:r>
            <a:r>
              <a:rPr lang="fr-FR" altLang="en-US" noProof="0" dirty="0">
                <a:latin typeface="Arial" charset="0"/>
                <a:cs typeface="Arial" charset="0"/>
              </a:rPr>
              <a:t>C, épidémie.</a:t>
            </a:r>
          </a:p>
          <a:p>
            <a:pPr>
              <a:lnSpc>
                <a:spcPct val="150000"/>
              </a:lnSpc>
              <a:spcBef>
                <a:spcPct val="0"/>
              </a:spcBef>
              <a:spcAft>
                <a:spcPts val="613"/>
              </a:spcAft>
            </a:pPr>
            <a:br>
              <a:rPr lang="fr-FR" altLang="en-US" noProof="0" dirty="0">
                <a:latin typeface="Arial" charset="0"/>
                <a:cs typeface="Arial" charset="0"/>
              </a:rPr>
            </a:br>
            <a:r>
              <a:rPr lang="fr-FR" altLang="en-US" b="1" noProof="0" dirty="0">
                <a:latin typeface="Arial" charset="0"/>
                <a:cs typeface="Arial" charset="0"/>
              </a:rPr>
              <a:t>Question</a:t>
            </a:r>
            <a:r>
              <a:rPr lang="fr-FR" altLang="en-US" b="1" baseline="0" noProof="0" dirty="0">
                <a:latin typeface="Arial" charset="0"/>
                <a:cs typeface="Arial" charset="0"/>
              </a:rPr>
              <a:t> 3 </a:t>
            </a:r>
            <a:r>
              <a:rPr lang="fr-FR" altLang="en-US" b="1" noProof="0" dirty="0">
                <a:latin typeface="Arial" charset="0"/>
                <a:cs typeface="Arial" charset="0"/>
              </a:rPr>
              <a:t>:</a:t>
            </a:r>
            <a:br>
              <a:rPr lang="fr-FR" altLang="en-US" noProof="0" dirty="0">
                <a:latin typeface="Arial" charset="0"/>
                <a:cs typeface="Arial" charset="0"/>
              </a:rPr>
            </a:br>
            <a:r>
              <a:rPr lang="fr-FR" altLang="en-US" noProof="0" dirty="0">
                <a:solidFill>
                  <a:srgbClr val="000000"/>
                </a:solidFill>
                <a:latin typeface="Arial" charset="0"/>
                <a:cs typeface="Arial" charset="0"/>
              </a:rPr>
              <a:t>La</a:t>
            </a:r>
            <a:r>
              <a:rPr lang="fr-FR" altLang="en-US" baseline="0" noProof="0" dirty="0">
                <a:solidFill>
                  <a:srgbClr val="000000"/>
                </a:solidFill>
                <a:latin typeface="Arial" charset="0"/>
                <a:cs typeface="Arial" charset="0"/>
              </a:rPr>
              <a:t> bonne réponse est </a:t>
            </a:r>
            <a:r>
              <a:rPr lang="fr-FR" altLang="en-US" noProof="0" dirty="0">
                <a:latin typeface="Arial" charset="0"/>
                <a:cs typeface="Arial" charset="0"/>
              </a:rPr>
              <a:t>B, pandémie.</a:t>
            </a:r>
          </a:p>
          <a:p>
            <a:pPr>
              <a:lnSpc>
                <a:spcPct val="150000"/>
              </a:lnSpc>
              <a:spcBef>
                <a:spcPct val="0"/>
              </a:spcBef>
              <a:spcAft>
                <a:spcPts val="613"/>
              </a:spcAft>
            </a:pPr>
            <a:endParaRPr lang="en-US" altLang="en-US" dirty="0">
              <a:latin typeface="Arial" charset="0"/>
              <a:cs typeface="Arial" charset="0"/>
            </a:endParaRPr>
          </a:p>
          <a:p>
            <a:pPr>
              <a:lnSpc>
                <a:spcPct val="150000"/>
              </a:lnSpc>
              <a:spcBef>
                <a:spcPct val="0"/>
              </a:spcBef>
              <a:spcAft>
                <a:spcPts val="613"/>
              </a:spcAft>
            </a:pPr>
            <a:endParaRPr lang="en-US" altLang="en-US" dirty="0">
              <a:latin typeface="Arial" charset="0"/>
              <a:cs typeface="Arial" charset="0"/>
            </a:endParaRPr>
          </a:p>
          <a:p>
            <a:pPr>
              <a:lnSpc>
                <a:spcPct val="150000"/>
              </a:lnSpc>
              <a:spcBef>
                <a:spcPct val="0"/>
              </a:spcBef>
              <a:spcAft>
                <a:spcPts val="613"/>
              </a:spcAft>
            </a:pPr>
            <a:endParaRPr lang="en-US" altLang="en-US" dirty="0">
              <a:latin typeface="Arial" charset="0"/>
              <a:cs typeface="Arial" charset="0"/>
            </a:endParaRPr>
          </a:p>
          <a:p>
            <a:pPr>
              <a:lnSpc>
                <a:spcPct val="150000"/>
              </a:lnSpc>
              <a:spcBef>
                <a:spcPct val="0"/>
              </a:spcBef>
              <a:spcAft>
                <a:spcPts val="613"/>
              </a:spcAft>
            </a:pPr>
            <a:r>
              <a:rPr lang="en-US" altLang="en-US" dirty="0">
                <a:latin typeface="Arial" charset="0"/>
                <a:cs typeface="Arial" charset="0"/>
              </a:rPr>
              <a:t>Source :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t>
            </a:r>
            <a:r>
              <a:rPr lang="en-US" sz="1200" b="0" i="0" kern="1200" dirty="0" err="1">
                <a:solidFill>
                  <a:schemeClr val="tx1"/>
                </a:solidFill>
                <a:effectLst/>
                <a:latin typeface="Arial" charset="0"/>
                <a:ea typeface="+mn-ea"/>
                <a:cs typeface="+mn-cs"/>
              </a:rPr>
              <a:t>Disponible</a:t>
            </a:r>
            <a:r>
              <a:rPr lang="en-US" sz="1200" b="0" i="0" kern="1200" baseline="0" dirty="0">
                <a:solidFill>
                  <a:schemeClr val="tx1"/>
                </a:solidFill>
                <a:effectLst/>
                <a:latin typeface="Arial" charset="0"/>
                <a:ea typeface="+mn-ea"/>
                <a:cs typeface="+mn-cs"/>
              </a:rPr>
              <a:t> à </a:t>
            </a:r>
            <a:r>
              <a:rPr lang="en-US" sz="1200" b="0" i="0" kern="1200" dirty="0">
                <a:solidFill>
                  <a:schemeClr val="tx1"/>
                </a:solidFill>
                <a:effectLst/>
                <a:latin typeface="Arial" charset="0"/>
                <a:ea typeface="+mn-ea"/>
                <a:cs typeface="+mn-cs"/>
              </a:rPr>
              <a:t>: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p>
          <a:p>
            <a:pPr>
              <a:lnSpc>
                <a:spcPct val="150000"/>
              </a:lnSpc>
              <a:spcBef>
                <a:spcPct val="0"/>
              </a:spcBef>
              <a:spcAft>
                <a:spcPts val="613"/>
              </a:spcAft>
            </a:pPr>
            <a:endParaRPr lang="en-US" altLang="en-US" dirty="0">
              <a:latin typeface="Arial" charset="0"/>
              <a:cs typeface="Arial" charset="0"/>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lnSpc>
                <a:spcPct val="150000"/>
              </a:lnSpc>
              <a:spcBef>
                <a:spcPct val="0"/>
              </a:spcBef>
            </a:pPr>
            <a:fld id="{47439D0A-A661-4614-BCF6-1DF06AA8397C}" type="slidenum">
              <a:rPr lang="en-US" altLang="en-US" smtClean="0">
                <a:latin typeface="Arial" charset="0"/>
              </a:rPr>
              <a:pPr>
                <a:lnSpc>
                  <a:spcPct val="150000"/>
                </a:lnSpc>
                <a:spcBef>
                  <a:spcPct val="0"/>
                </a:spcBef>
              </a:pPr>
              <a:t>15</a:t>
            </a:fld>
            <a:endParaRPr lang="en-US" altLang="en-US">
              <a:latin typeface="Arial" charset="0"/>
            </a:endParaRPr>
          </a:p>
        </p:txBody>
      </p:sp>
      <p:sp>
        <p:nvSpPr>
          <p:cNvPr id="9216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cs typeface="Arial" charset="0"/>
              </a:defRPr>
            </a:lvl1pPr>
            <a:lvl2pPr marL="755650" indent="-290513">
              <a:defRPr>
                <a:solidFill>
                  <a:schemeClr val="tx1"/>
                </a:solidFill>
                <a:latin typeface="Calibri" pitchFamily="34" charset="0"/>
                <a:cs typeface="Arial" charset="0"/>
              </a:defRPr>
            </a:lvl2pPr>
            <a:lvl3pPr marL="1163638" indent="-231775">
              <a:defRPr>
                <a:solidFill>
                  <a:schemeClr val="tx1"/>
                </a:solidFill>
                <a:latin typeface="Calibri" pitchFamily="34" charset="0"/>
                <a:cs typeface="Arial" charset="0"/>
              </a:defRPr>
            </a:lvl3pPr>
            <a:lvl4pPr marL="1630363" indent="-231775">
              <a:defRPr>
                <a:solidFill>
                  <a:schemeClr val="tx1"/>
                </a:solidFill>
                <a:latin typeface="Calibri" pitchFamily="34" charset="0"/>
                <a:cs typeface="Arial" charset="0"/>
              </a:defRPr>
            </a:lvl4pPr>
            <a:lvl5pPr marL="2095500" indent="-231775">
              <a:defRPr>
                <a:solidFill>
                  <a:schemeClr val="tx1"/>
                </a:solidFill>
                <a:latin typeface="Calibri" pitchFamily="34" charset="0"/>
                <a:cs typeface="Arial" charset="0"/>
              </a:defRPr>
            </a:lvl5pPr>
            <a:lvl6pPr marL="2552700" indent="-231775" eaLnBrk="0" fontAlgn="base" hangingPunct="0">
              <a:spcBef>
                <a:spcPct val="0"/>
              </a:spcBef>
              <a:spcAft>
                <a:spcPct val="0"/>
              </a:spcAft>
              <a:defRPr>
                <a:solidFill>
                  <a:schemeClr val="tx1"/>
                </a:solidFill>
                <a:latin typeface="Calibri" pitchFamily="34" charset="0"/>
                <a:cs typeface="Arial" charset="0"/>
              </a:defRPr>
            </a:lvl6pPr>
            <a:lvl7pPr marL="3009900" indent="-231775" eaLnBrk="0" fontAlgn="base" hangingPunct="0">
              <a:spcBef>
                <a:spcPct val="0"/>
              </a:spcBef>
              <a:spcAft>
                <a:spcPct val="0"/>
              </a:spcAft>
              <a:defRPr>
                <a:solidFill>
                  <a:schemeClr val="tx1"/>
                </a:solidFill>
                <a:latin typeface="Calibri" pitchFamily="34" charset="0"/>
                <a:cs typeface="Arial" charset="0"/>
              </a:defRPr>
            </a:lvl7pPr>
            <a:lvl8pPr marL="3467100" indent="-231775" eaLnBrk="0" fontAlgn="base" hangingPunct="0">
              <a:spcBef>
                <a:spcPct val="0"/>
              </a:spcBef>
              <a:spcAft>
                <a:spcPct val="0"/>
              </a:spcAft>
              <a:defRPr>
                <a:solidFill>
                  <a:schemeClr val="tx1"/>
                </a:solidFill>
                <a:latin typeface="Calibri" pitchFamily="34" charset="0"/>
                <a:cs typeface="Arial" charset="0"/>
              </a:defRPr>
            </a:lvl8pPr>
            <a:lvl9pPr marL="3924300" indent="-231775" eaLnBrk="0" fontAlgn="base" hangingPunct="0">
              <a:spcBef>
                <a:spcPct val="0"/>
              </a:spcBef>
              <a:spcAft>
                <a:spcPct val="0"/>
              </a:spcAft>
              <a:defRPr>
                <a:solidFill>
                  <a:schemeClr val="tx1"/>
                </a:solidFill>
                <a:latin typeface="Calibri" pitchFamily="34" charset="0"/>
                <a:cs typeface="Arial" charset="0"/>
              </a:defRPr>
            </a:lvl9pPr>
          </a:lstStyle>
          <a:p>
            <a:pPr fontAlgn="base">
              <a:lnSpc>
                <a:spcPct val="150000"/>
              </a:lnSpc>
              <a:spcBef>
                <a:spcPct val="0"/>
              </a:spcBef>
              <a:spcAft>
                <a:spcPct val="0"/>
              </a:spcAft>
            </a:pPr>
            <a:fld id="{20648F53-FE81-4FCF-A90F-5339D5D628A1}" type="datetime1">
              <a:rPr lang="en-US" altLang="en-US" smtClean="0">
                <a:latin typeface="Arial" charset="0"/>
              </a:rPr>
              <a:pPr fontAlgn="base">
                <a:lnSpc>
                  <a:spcPct val="150000"/>
                </a:lnSpc>
                <a:spcBef>
                  <a:spcPct val="0"/>
                </a:spcBef>
                <a:spcAft>
                  <a:spcPct val="0"/>
                </a:spcAft>
              </a:pPr>
              <a:t>6/12/2023</a:t>
            </a:fld>
            <a:endParaRPr lang="en-US" altLang="en-US">
              <a:latin typeface="Arial" charset="0"/>
            </a:endParaRPr>
          </a:p>
        </p:txBody>
      </p:sp>
    </p:spTree>
    <p:extLst>
      <p:ext uri="{BB962C8B-B14F-4D97-AF65-F5344CB8AC3E}">
        <p14:creationId xmlns:p14="http://schemas.microsoft.com/office/powerpoint/2010/main" val="814777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xfrm>
            <a:off x="701675" y="4416425"/>
            <a:ext cx="5607050" cy="26701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150000"/>
              </a:lnSpc>
              <a:spcAft>
                <a:spcPts val="588"/>
              </a:spcAft>
              <a:defRPr/>
            </a:pPr>
            <a:endParaRPr lang="en-US" dirty="0">
              <a:latin typeface="Arial" panose="020B0604020202020204" pitchFamily="34" charset="0"/>
              <a:cs typeface="Arial" panose="020B0604020202020204" pitchFamily="34" charset="0"/>
            </a:endParaRPr>
          </a:p>
          <a:p>
            <a:pPr>
              <a:lnSpc>
                <a:spcPct val="150000"/>
              </a:lnSpc>
              <a:spcAft>
                <a:spcPts val="588"/>
              </a:spcAft>
              <a:defRPr/>
            </a:pPr>
            <a:r>
              <a:rPr lang="en-US" dirty="0">
                <a:latin typeface="Arial" panose="020B0604020202020204" pitchFamily="34" charset="0"/>
                <a:cs typeface="Arial" panose="020B0604020202020204" pitchFamily="34" charset="0"/>
              </a:rPr>
              <a:t>&lt;</a:t>
            </a:r>
            <a:r>
              <a:rPr lang="fr-FR" altLang="en-US" b="1" noProof="0" dirty="0">
                <a:latin typeface="Arial" charset="0"/>
                <a:cs typeface="Arial" charset="0"/>
              </a:rPr>
              <a:t>LISEZ</a:t>
            </a:r>
            <a:r>
              <a:rPr lang="fr-FR" altLang="en-US" noProof="0" dirty="0">
                <a:solidFill>
                  <a:srgbClr val="000000"/>
                </a:solidFill>
                <a:latin typeface="Arial" charset="0"/>
                <a:cs typeface="Arial" charset="0"/>
              </a:rPr>
              <a:t> chaque</a:t>
            </a:r>
            <a:r>
              <a:rPr lang="fr-FR" altLang="en-US" baseline="0" noProof="0" dirty="0">
                <a:solidFill>
                  <a:srgbClr val="000000"/>
                </a:solidFill>
                <a:latin typeface="Arial" charset="0"/>
                <a:cs typeface="Arial" charset="0"/>
              </a:rPr>
              <a:t> proposition et attendez les réponses des participants</a:t>
            </a:r>
            <a:r>
              <a:rPr lang="en-US" dirty="0">
                <a:solidFill>
                  <a:srgbClr val="000000"/>
                </a:solidFill>
                <a:latin typeface="Arial" pitchFamily="34" charset="0"/>
                <a:cs typeface="Arial" pitchFamily="34" charset="0"/>
              </a:rPr>
              <a:t>.&gt;</a:t>
            </a:r>
          </a:p>
          <a:p>
            <a:pPr>
              <a:lnSpc>
                <a:spcPct val="150000"/>
              </a:lnSpc>
              <a:spcAft>
                <a:spcPts val="588"/>
              </a:spcAft>
              <a:defRPr/>
            </a:pPr>
            <a:endParaRPr lang="en-US" dirty="0">
              <a:solidFill>
                <a:srgbClr val="000000"/>
              </a:solidFill>
              <a:latin typeface="Arial" pitchFamily="34" charset="0"/>
              <a:cs typeface="Arial" pitchFamily="34" charset="0"/>
            </a:endParaRPr>
          </a:p>
          <a:p>
            <a:pPr>
              <a:lnSpc>
                <a:spcPct val="150000"/>
              </a:lnSpc>
              <a:spcAft>
                <a:spcPts val="588"/>
              </a:spcAft>
              <a:defRPr/>
            </a:pPr>
            <a:r>
              <a:rPr lang="en-US" dirty="0">
                <a:solidFill>
                  <a:srgbClr val="000000"/>
                </a:solidFill>
                <a:latin typeface="Arial" pitchFamily="34" charset="0"/>
                <a:cs typeface="Arial" pitchFamily="34" charset="0"/>
              </a:rPr>
              <a:t>&lt;</a:t>
            </a:r>
            <a:r>
              <a:rPr lang="fr-FR" altLang="en-US" b="1" noProof="0" dirty="0">
                <a:latin typeface="Arial" charset="0"/>
                <a:cs typeface="Arial" charset="0"/>
              </a:rPr>
              <a:t>CLIQUEZ</a:t>
            </a:r>
            <a:r>
              <a:rPr lang="fr-FR" altLang="en-US" noProof="0" dirty="0">
                <a:latin typeface="Arial" charset="0"/>
                <a:cs typeface="Arial" charset="0"/>
              </a:rPr>
              <a:t> pour</a:t>
            </a:r>
            <a:r>
              <a:rPr lang="fr-FR" altLang="en-US" baseline="0" noProof="0" dirty="0">
                <a:latin typeface="Arial" charset="0"/>
                <a:cs typeface="Arial" charset="0"/>
              </a:rPr>
              <a:t> faire apparaître la bonne réponse</a:t>
            </a:r>
            <a:r>
              <a:rPr lang="en-US" dirty="0">
                <a:solidFill>
                  <a:srgbClr val="000000"/>
                </a:solidFill>
                <a:latin typeface="Arial" pitchFamily="34" charset="0"/>
                <a:cs typeface="Arial" pitchFamily="34" charset="0"/>
              </a:rPr>
              <a:t>.&gt;</a:t>
            </a:r>
          </a:p>
          <a:p>
            <a:pPr>
              <a:lnSpc>
                <a:spcPct val="150000"/>
              </a:lnSpc>
              <a:spcAft>
                <a:spcPts val="588"/>
              </a:spcAft>
              <a:defRPr/>
            </a:pPr>
            <a:endParaRPr lang="en-US" dirty="0">
              <a:solidFill>
                <a:srgbClr val="000000"/>
              </a:solidFill>
              <a:latin typeface="Arial" pitchFamily="34" charset="0"/>
              <a:cs typeface="Arial" pitchFamily="34" charset="0"/>
            </a:endParaRPr>
          </a:p>
          <a:p>
            <a:pPr>
              <a:lnSpc>
                <a:spcPct val="150000"/>
              </a:lnSpc>
              <a:spcAft>
                <a:spcPts val="588"/>
              </a:spcAft>
              <a:defRPr/>
            </a:pPr>
            <a:endParaRPr lang="en-US" b="1" dirty="0">
              <a:solidFill>
                <a:srgbClr val="000000"/>
              </a:solidFill>
              <a:latin typeface="Arial" pitchFamily="34" charset="0"/>
              <a:cs typeface="Arial" pitchFamily="34" charset="0"/>
            </a:endParaRPr>
          </a:p>
          <a:p>
            <a:pPr>
              <a:lnSpc>
                <a:spcPct val="150000"/>
              </a:lnSpc>
              <a:spcAft>
                <a:spcPts val="588"/>
              </a:spcAft>
              <a:defRPr/>
            </a:pPr>
            <a:r>
              <a:rPr lang="fr-FR" noProof="0" dirty="0">
                <a:solidFill>
                  <a:srgbClr val="000000"/>
                </a:solidFill>
                <a:latin typeface="Arial" pitchFamily="34" charset="0"/>
                <a:cs typeface="Arial" pitchFamily="34" charset="0"/>
              </a:rPr>
              <a:t>La</a:t>
            </a:r>
            <a:r>
              <a:rPr lang="fr-FR" baseline="0" noProof="0" dirty="0">
                <a:solidFill>
                  <a:srgbClr val="000000"/>
                </a:solidFill>
                <a:latin typeface="Arial" pitchFamily="34" charset="0"/>
                <a:cs typeface="Arial" pitchFamily="34" charset="0"/>
              </a:rPr>
              <a:t> bonne réponse est B</a:t>
            </a:r>
            <a:r>
              <a:rPr lang="fr-FR" noProof="0" dirty="0">
                <a:latin typeface="Arial" panose="020B0604020202020204" pitchFamily="34" charset="0"/>
                <a:cs typeface="Arial" panose="020B0604020202020204" pitchFamily="34" charset="0"/>
              </a:rPr>
              <a:t>, groupement.</a:t>
            </a:r>
            <a:br>
              <a:rPr lang="en-US" b="1" dirty="0">
                <a:latin typeface="Arial" panose="020B0604020202020204" pitchFamily="34" charset="0"/>
                <a:cs typeface="Arial" panose="020B0604020202020204" pitchFamily="34" charset="0"/>
              </a:rPr>
            </a:br>
            <a:endParaRPr lang="en-US" altLang="en-US" dirty="0">
              <a:latin typeface="Arial" panose="020B0604020202020204" pitchFamily="34" charset="0"/>
              <a:cs typeface="Arial" panose="020B0604020202020204" pitchFamily="34" charset="0"/>
            </a:endParaRPr>
          </a:p>
          <a:p>
            <a:pPr marL="3235" eaLnBrk="1" fontAlgn="auto" hangingPunct="1">
              <a:lnSpc>
                <a:spcPct val="150000"/>
              </a:lnSpc>
              <a:spcBef>
                <a:spcPts val="0"/>
              </a:spcBef>
              <a:spcAft>
                <a:spcPts val="0"/>
              </a:spcAft>
              <a:defRPr/>
            </a:pPr>
            <a:endParaRPr lang="en-US" altLang="en-US" b="1" dirty="0">
              <a:latin typeface="Arial" pitchFamily="34" charset="0"/>
              <a:cs typeface="Arial" pitchFamily="34" charset="0"/>
            </a:endParaRPr>
          </a:p>
          <a:p>
            <a:pPr marL="3235" marR="0" lvl="0" indent="0" algn="l" defTabSz="914400" rtl="0" eaLnBrk="1" fontAlgn="auto" latinLnBrk="0" hangingPunct="1">
              <a:lnSpc>
                <a:spcPct val="150000"/>
              </a:lnSpc>
              <a:spcBef>
                <a:spcPts val="0"/>
              </a:spcBef>
              <a:spcAft>
                <a:spcPts val="0"/>
              </a:spcAft>
              <a:buClrTx/>
              <a:buSzTx/>
              <a:buFontTx/>
              <a:buNone/>
              <a:tabLst/>
              <a:defRPr/>
            </a:pPr>
            <a:r>
              <a:rPr lang="en-US" altLang="en-US" b="0" dirty="0">
                <a:latin typeface="Arial" pitchFamily="34" charset="0"/>
                <a:cs typeface="Arial" pitchFamily="34" charset="0"/>
              </a:rPr>
              <a:t>Source :</a:t>
            </a:r>
            <a:r>
              <a:rPr lang="en-US" altLang="en-US" b="0" baseline="0" dirty="0">
                <a:latin typeface="Arial" pitchFamily="34" charset="0"/>
                <a:cs typeface="Arial" pitchFamily="34" charset="0"/>
              </a:rPr>
              <a:t>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t>
            </a:r>
            <a:r>
              <a:rPr lang="fr-FR" sz="1200" b="0" i="0" kern="1200" noProof="0" dirty="0">
                <a:solidFill>
                  <a:schemeClr val="tx1"/>
                </a:solidFill>
                <a:effectLst/>
                <a:latin typeface="Arial" charset="0"/>
                <a:ea typeface="+mn-ea"/>
                <a:cs typeface="+mn-cs"/>
              </a:rPr>
              <a:t>Disponible</a:t>
            </a:r>
            <a:r>
              <a:rPr lang="fr-FR" sz="1200" b="0" i="0" kern="1200" baseline="0" noProof="0" dirty="0">
                <a:solidFill>
                  <a:schemeClr val="tx1"/>
                </a:solidFill>
                <a:effectLst/>
                <a:latin typeface="Arial" charset="0"/>
                <a:ea typeface="+mn-ea"/>
                <a:cs typeface="+mn-cs"/>
              </a:rPr>
              <a:t> à </a:t>
            </a:r>
            <a:r>
              <a:rPr lang="fr-FR" sz="1200" b="0" i="0" kern="1200" noProof="0" dirty="0">
                <a:solidFill>
                  <a:schemeClr val="tx1"/>
                </a:solidFill>
                <a:effectLst/>
                <a:latin typeface="Arial" charset="0"/>
                <a:ea typeface="+mn-ea"/>
                <a:cs typeface="+mn-cs"/>
              </a:rPr>
              <a:t>: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endParaRPr lang="en-US" dirty="0">
              <a:latin typeface="Arial" panose="020B0604020202020204" pitchFamily="34" charset="0"/>
              <a:cs typeface="Arial" panose="020B0604020202020204" pitchFamily="34" charset="0"/>
            </a:endParaRPr>
          </a:p>
          <a:p>
            <a:pPr marL="3235" eaLnBrk="1" fontAlgn="auto" hangingPunct="1">
              <a:lnSpc>
                <a:spcPct val="150000"/>
              </a:lnSpc>
              <a:spcBef>
                <a:spcPts val="0"/>
              </a:spcBef>
              <a:spcAft>
                <a:spcPts val="0"/>
              </a:spcAft>
              <a:defRPr/>
            </a:pPr>
            <a:endParaRPr lang="en-US" altLang="en-US" b="0" dirty="0">
              <a:latin typeface="Arial" pitchFamily="34" charset="0"/>
              <a:cs typeface="Arial" pitchFamily="34" charset="0"/>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68DF2A20-3A14-4620-B7B9-C0B7CDD10390}" type="slidenum">
              <a:rPr lang="en-US" altLang="en-US" smtClean="0"/>
              <a:pPr>
                <a:spcBef>
                  <a:spcPct val="0"/>
                </a:spcBef>
              </a:pPr>
              <a:t>16</a:t>
            </a:fld>
            <a:endParaRPr lang="en-US" altLang="en-US"/>
          </a:p>
        </p:txBody>
      </p:sp>
      <p:sp>
        <p:nvSpPr>
          <p:cNvPr id="84997" name="Date Placeholder 4"/>
          <p:cNvSpPr>
            <a:spLocks noGrp="1"/>
          </p:cNvSpPr>
          <p:nvPr>
            <p:ph type="dt" sz="quarter"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7D2DE71-0B9C-4F0A-B18E-D39F706751B3}" type="datetime1">
              <a:rPr lang="en-US" altLang="en-US" smtClean="0"/>
              <a:pPr fontAlgn="base">
                <a:spcBef>
                  <a:spcPct val="0"/>
                </a:spcBef>
                <a:spcAft>
                  <a:spcPct val="0"/>
                </a:spcAft>
                <a:defRPr/>
              </a:pPr>
              <a:t>6/12/2023</a:t>
            </a:fld>
            <a:endParaRPr lang="en-US" altLang="en-US" dirty="0"/>
          </a:p>
        </p:txBody>
      </p:sp>
    </p:spTree>
    <p:extLst>
      <p:ext uri="{BB962C8B-B14F-4D97-AF65-F5344CB8AC3E}">
        <p14:creationId xmlns:p14="http://schemas.microsoft.com/office/powerpoint/2010/main" val="1623206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0" dirty="0"/>
              <a:t>Dans le cas de maladies susceptibles d'évoluer en flambée épidémique, certaines d'entre elles se propagent d’une personne à une autre</a:t>
            </a:r>
            <a:r>
              <a:rPr lang="fr-FR" b="0" baseline="0" dirty="0"/>
              <a:t> ; dans ce cas u</a:t>
            </a:r>
            <a:r>
              <a:rPr lang="fr-FR" b="0" dirty="0"/>
              <a:t>ne personne infectieuse (cas primaire ) peut infecter une autre personne (cas secondaire) par la transmission de l’agent infectieux</a:t>
            </a:r>
            <a:r>
              <a:rPr lang="en-US" noProof="0" dirty="0">
                <a:solidFill>
                  <a:schemeClr val="accent4"/>
                </a:solidFill>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baseline="0" dirty="0"/>
          </a:p>
          <a:p>
            <a:pPr algn="l"/>
            <a:r>
              <a:rPr lang="en-US" sz="1200" kern="1200" dirty="0">
                <a:solidFill>
                  <a:schemeClr val="tx1"/>
                </a:solidFill>
                <a:effectLst/>
                <a:latin typeface="Arial" charset="0"/>
                <a:ea typeface="+mn-ea"/>
                <a:cs typeface="Arial" charset="0"/>
              </a:rPr>
              <a:t>Sources :</a:t>
            </a:r>
            <a:endParaRPr lang="en-GB" sz="1200" kern="1200" dirty="0">
              <a:solidFill>
                <a:schemeClr val="tx1"/>
              </a:solidFill>
              <a:effectLst/>
              <a:latin typeface="Arial" charset="0"/>
              <a:ea typeface="+mn-ea"/>
              <a:cs typeface="Arial" charset="0"/>
            </a:endParaRPr>
          </a:p>
          <a:p>
            <a:pPr lvl="0" algn="l"/>
            <a:r>
              <a:rPr lang="en-US" sz="1200" kern="1200" dirty="0">
                <a:solidFill>
                  <a:schemeClr val="tx1"/>
                </a:solidFill>
                <a:effectLst/>
                <a:latin typeface="Arial" charset="0"/>
                <a:ea typeface="+mn-ea"/>
                <a:cs typeface="Arial" charset="0"/>
              </a:rPr>
              <a:t>Anderson, R.M., May, R.M., 1991. Infectious Diseases of Humans. Oxford University Press, Oxford.</a:t>
            </a:r>
            <a:endParaRPr lang="en-GB" sz="1200" kern="1200" dirty="0">
              <a:solidFill>
                <a:schemeClr val="tx1"/>
              </a:solidFill>
              <a:effectLst/>
              <a:latin typeface="Arial" charset="0"/>
              <a:ea typeface="+mn-ea"/>
              <a:cs typeface="Arial" charset="0"/>
            </a:endParaRPr>
          </a:p>
          <a:p>
            <a:pPr lvl="0" algn="l"/>
            <a:endParaRPr lang="en-US" sz="1200" kern="1200" dirty="0">
              <a:solidFill>
                <a:schemeClr val="tx1"/>
              </a:solidFill>
              <a:effectLst/>
              <a:latin typeface="Arial" charset="0"/>
              <a:ea typeface="+mn-ea"/>
              <a:cs typeface="Arial" charset="0"/>
            </a:endParaRPr>
          </a:p>
          <a:p>
            <a:pPr lvl="0" algn="l"/>
            <a:r>
              <a:rPr lang="en-US" sz="1200" kern="1200" dirty="0">
                <a:solidFill>
                  <a:schemeClr val="tx1"/>
                </a:solidFill>
                <a:effectLst/>
                <a:latin typeface="Arial" charset="0"/>
                <a:ea typeface="+mn-ea"/>
                <a:cs typeface="Arial" charset="0"/>
              </a:rPr>
              <a:t>Castillo-Chavez, C., Velasco-Hernandez, J.X., </a:t>
            </a:r>
            <a:r>
              <a:rPr lang="en-US" sz="1200" kern="1200" dirty="0" err="1">
                <a:solidFill>
                  <a:schemeClr val="tx1"/>
                </a:solidFill>
                <a:effectLst/>
                <a:latin typeface="Arial" charset="0"/>
                <a:ea typeface="+mn-ea"/>
                <a:cs typeface="Arial" charset="0"/>
              </a:rPr>
              <a:t>Fridman</a:t>
            </a:r>
            <a:r>
              <a:rPr lang="en-US" sz="1200" kern="1200" dirty="0">
                <a:solidFill>
                  <a:schemeClr val="tx1"/>
                </a:solidFill>
                <a:effectLst/>
                <a:latin typeface="Arial" charset="0"/>
                <a:ea typeface="+mn-ea"/>
                <a:cs typeface="Arial" charset="0"/>
              </a:rPr>
              <a:t>, S., 1994.Modeling contact structures in biology. In: Levin, S.A. (Ed.), Frontiers of Theoretical Biology, Lecture Notes in Biomathematics, Vol.100.Springer, Berlin, Heidelberg, New York, pp.454–491.</a:t>
            </a: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17</a:t>
            </a:fld>
            <a:endParaRPr lang="en-US" altLang="en-US"/>
          </a:p>
        </p:txBody>
      </p:sp>
    </p:spTree>
    <p:extLst>
      <p:ext uri="{BB962C8B-B14F-4D97-AF65-F5344CB8AC3E}">
        <p14:creationId xmlns:p14="http://schemas.microsoft.com/office/powerpoint/2010/main" val="1075799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a:t>Les</a:t>
            </a:r>
            <a:r>
              <a:rPr lang="fr-FR" baseline="0" noProof="0" dirty="0"/>
              <a:t> maladies peuvent se propager de différentes façons</a:t>
            </a:r>
            <a:endParaRPr lang="fr-FR" noProof="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18</a:t>
            </a:fld>
            <a:endParaRPr lang="en-US" altLang="en-US"/>
          </a:p>
        </p:txBody>
      </p:sp>
    </p:spTree>
    <p:extLst>
      <p:ext uri="{BB962C8B-B14F-4D97-AF65-F5344CB8AC3E}">
        <p14:creationId xmlns:p14="http://schemas.microsoft.com/office/powerpoint/2010/main" val="4094009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Après l’infection initiale, il s’écoule un certain temps avant que la personne ne tombe malade (période d’incubation) et  qu’elle ne soit contagieuse (période de latence</a:t>
            </a:r>
            <a:r>
              <a:rPr lang="en-US" baseline="0" dirty="0"/>
              <a:t>). </a:t>
            </a:r>
          </a:p>
          <a:p>
            <a:r>
              <a:rPr lang="fr-FR" baseline="0" dirty="0"/>
              <a:t>La période pendant laquelle une personne est contagieuse est appelée période infectieuse</a:t>
            </a:r>
            <a:r>
              <a:rPr lang="en-US" baseline="0" dirty="0"/>
              <a:t>. </a:t>
            </a:r>
          </a:p>
          <a:p>
            <a:endParaRPr lang="en-US" baseline="0" dirty="0"/>
          </a:p>
          <a:p>
            <a:r>
              <a:rPr lang="fr-FR" baseline="0" dirty="0"/>
              <a:t>Ces périodes, pour différentes maladies, se situent dans une fourchette de temps prévisible. Ainsi, la période d’incubation pour une personne touchée par la maladie à virus Ébola peut aller jusqu'à 21 jours</a:t>
            </a:r>
            <a:r>
              <a:rPr lang="en-US" baseline="0" dirty="0"/>
              <a:t>. </a:t>
            </a:r>
          </a:p>
          <a:p>
            <a:endParaRPr lang="en-US" baseline="0" dirty="0"/>
          </a:p>
          <a:p>
            <a:r>
              <a:rPr lang="fr-FR" baseline="0" dirty="0"/>
              <a:t>Ces informations peuvent aider à élaborer des stratégies de prévention et de contrôle de la transmission de la maladie. Identifier les cas avant la fin de la période de latence (c'est-à-dire avant qu’ils ne puissent propager la maladie) et prévenir la transmission (par des mesures de contrôle) pendant toute la durée de la période infectieuse peut aider à stopper une flambée épidémique</a:t>
            </a:r>
            <a:r>
              <a:rPr lang="en-US" baseline="0" dirty="0"/>
              <a:t>.</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19</a:t>
            </a:fld>
            <a:endParaRPr lang="en-US" altLang="en-US"/>
          </a:p>
        </p:txBody>
      </p:sp>
    </p:spTree>
    <p:extLst>
      <p:ext uri="{BB962C8B-B14F-4D97-AF65-F5344CB8AC3E}">
        <p14:creationId xmlns:p14="http://schemas.microsoft.com/office/powerpoint/2010/main" val="36288604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Après l’infection initiale, il s’écoule un certain temps avant que la personne ne tombe malade (période d’incubation) et  qu’elle ne soit contagieuse (période de latence</a:t>
            </a:r>
            <a:r>
              <a:rPr lang="en-US" baseline="0" dirty="0"/>
              <a:t>). </a:t>
            </a:r>
          </a:p>
          <a:p>
            <a:r>
              <a:rPr lang="fr-FR" baseline="0" dirty="0"/>
              <a:t>La période pendant laquelle une personne est contagieuse est appelée période infectieuse</a:t>
            </a:r>
            <a:r>
              <a:rPr lang="en-US" baseline="0" dirty="0"/>
              <a:t>. </a:t>
            </a:r>
          </a:p>
          <a:p>
            <a:endParaRPr lang="en-US" baseline="0" dirty="0"/>
          </a:p>
          <a:p>
            <a:r>
              <a:rPr lang="fr-FR" baseline="0" dirty="0"/>
              <a:t>Ces périodes, pour différentes maladies, se situent dans une fourchette de temps prévisible. Ainsi, la période d’incubation pour une personne touchée par la maladie à virus Ébola peut aller jusqu'à 21 jours</a:t>
            </a:r>
            <a:r>
              <a:rPr lang="en-US" baseline="0" dirty="0"/>
              <a:t>. </a:t>
            </a:r>
          </a:p>
          <a:p>
            <a:endParaRPr lang="en-US" baseline="0" dirty="0"/>
          </a:p>
          <a:p>
            <a:r>
              <a:rPr lang="fr-FR" baseline="0" dirty="0"/>
              <a:t>Ces informations peuvent aider à élaborer des stratégies de prévention et de contrôle de la transmission de la maladie. Identifier les cas avant la fin de la période de latence (c'est-à-dire avant qu’ils ne puissent propager la maladie) et prévenir la transmission (par des mesures de contrôle) pendant toute la durée de la période infectieuse peut aider à stopper une flambée épidémique</a:t>
            </a:r>
            <a:r>
              <a:rPr lang="en-US" baseline="0" dirty="0"/>
              <a:t>.</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endParaRPr lang="en-US" b="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20</a:t>
            </a:fld>
            <a:endParaRPr lang="en-US" altLang="en-US"/>
          </a:p>
        </p:txBody>
      </p:sp>
    </p:spTree>
    <p:extLst>
      <p:ext uri="{BB962C8B-B14F-4D97-AF65-F5344CB8AC3E}">
        <p14:creationId xmlns:p14="http://schemas.microsoft.com/office/powerpoint/2010/main" val="2197850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noProof="0" dirty="0"/>
              <a:t>POSEZ</a:t>
            </a:r>
            <a:r>
              <a:rPr lang="fr-FR" b="1" baseline="0" noProof="0" dirty="0"/>
              <a:t> LA QUESTION SUIVANTE </a:t>
            </a:r>
            <a:r>
              <a:rPr lang="fr-FR" b="1" noProof="0" dirty="0"/>
              <a: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b="0" noProof="0" dirty="0"/>
              <a:t>Quels</a:t>
            </a:r>
            <a:r>
              <a:rPr lang="fr-FR" b="0" baseline="0" noProof="0" dirty="0"/>
              <a:t> sont les avantages et les inconvénients de chacune de ces situations</a:t>
            </a:r>
            <a:r>
              <a:rPr lang="fr-FR" b="0" noProof="0" dirty="0"/>
              <a:t>? </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b="1" noProof="0" dirty="0"/>
              <a:t>RÉPONSE</a:t>
            </a:r>
            <a:r>
              <a:rPr lang="fr-FR" b="1" baseline="0" noProof="0" dirty="0"/>
              <a:t> </a:t>
            </a:r>
            <a:r>
              <a:rPr lang="fr-FR" b="1" noProof="0" dirty="0"/>
              <a:t>:</a:t>
            </a:r>
          </a:p>
          <a:p>
            <a:pPr marL="10858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sz="1200" b="0" baseline="0" noProof="0" dirty="0">
                <a:solidFill>
                  <a:schemeClr val="tx1"/>
                </a:solidFill>
                <a:sym typeface="Wingdings" pitchFamily="2" charset="2"/>
              </a:rPr>
              <a:t>Les patients peuvent être diagnostiqués avec qu’ils ne soient contagieux si la période de latence est importante</a:t>
            </a:r>
            <a:endParaRPr lang="fr-FR" sz="1200" b="0" noProof="0" dirty="0">
              <a:solidFill>
                <a:srgbClr val="FF0000"/>
              </a:solidFill>
            </a:endParaRPr>
          </a:p>
          <a:p>
            <a:pPr marL="10858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sz="1200" b="0" noProof="0" dirty="0"/>
              <a:t>L’infection</a:t>
            </a:r>
            <a:r>
              <a:rPr lang="fr-FR" sz="1200" b="0" baseline="0" noProof="0" dirty="0"/>
              <a:t> ou la maladie peut se propager plus facilement si la période de latence est faible</a:t>
            </a:r>
            <a:endParaRPr lang="en-US"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p>
          <a:p>
            <a:endParaRPr lang="en-US" b="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21</a:t>
            </a:fld>
            <a:endParaRPr lang="en-US" altLang="en-US"/>
          </a:p>
        </p:txBody>
      </p:sp>
    </p:spTree>
    <p:extLst>
      <p:ext uri="{BB962C8B-B14F-4D97-AF65-F5344CB8AC3E}">
        <p14:creationId xmlns:p14="http://schemas.microsoft.com/office/powerpoint/2010/main" val="1562130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hape 29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97" name="Shape 297"/>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2060475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noProof="0" dirty="0"/>
              <a:t>POSEZ</a:t>
            </a:r>
            <a:r>
              <a:rPr lang="fr-FR" b="1" baseline="0" noProof="0" dirty="0"/>
              <a:t> LA QUESTION SUIVANTE </a:t>
            </a:r>
            <a:r>
              <a:rPr lang="fr-FR" b="1" noProof="0" dirty="0"/>
              <a:t>:</a:t>
            </a:r>
          </a:p>
          <a:p>
            <a:pPr marL="171450" indent="-171450">
              <a:buFont typeface="Arial" panose="020B0604020202020204" pitchFamily="34" charset="0"/>
              <a:buChar char="•"/>
            </a:pPr>
            <a:r>
              <a:rPr lang="fr-FR" sz="1200" noProof="0" dirty="0"/>
              <a:t>Laquelle de ces situations concerne la maladie à virus Ébola </a:t>
            </a:r>
            <a:r>
              <a:rPr lang="fr-FR" b="0" noProof="0" dirty="0"/>
              <a:t>?</a:t>
            </a:r>
          </a:p>
          <a:p>
            <a:pPr marL="628650" lvl="1" indent="-171450">
              <a:buFont typeface="Arial" panose="020B0604020202020204" pitchFamily="34" charset="0"/>
              <a:buChar char="•"/>
            </a:pPr>
            <a:r>
              <a:rPr lang="fr-FR" b="1" noProof="0" dirty="0"/>
              <a:t>RÉPONSE</a:t>
            </a:r>
            <a:r>
              <a:rPr lang="fr-FR" b="1" baseline="0" noProof="0" dirty="0"/>
              <a:t> </a:t>
            </a:r>
            <a:r>
              <a:rPr lang="fr-FR" b="1" noProof="0" dirty="0"/>
              <a:t>: </a:t>
            </a:r>
            <a:r>
              <a:rPr lang="fr-FR" b="0" noProof="0" dirty="0"/>
              <a:t>La</a:t>
            </a:r>
            <a:r>
              <a:rPr lang="fr-FR" b="0" baseline="0" noProof="0" dirty="0"/>
              <a:t> p</a:t>
            </a:r>
            <a:r>
              <a:rPr lang="fr-FR" b="0" noProof="0" dirty="0"/>
              <a:t>remière</a:t>
            </a:r>
            <a:endParaRPr lang="fr-FR" b="1" noProof="0" dirty="0"/>
          </a:p>
          <a:p>
            <a:pPr marL="1085850" lvl="2" indent="-171450">
              <a:buFont typeface="Arial" panose="020B0604020202020204" pitchFamily="34" charset="0"/>
              <a:buChar char="•"/>
            </a:pPr>
            <a:r>
              <a:rPr lang="fr-FR" b="0" noProof="0" dirty="0"/>
              <a:t>Les patients atteints d’Ébola ne sont infectieux qu’après avoir commencé à présenter des symptômes</a:t>
            </a:r>
            <a:endParaRPr lang="fr-FR" b="0" baseline="0" noProof="0" dirty="0"/>
          </a:p>
          <a:p>
            <a:pPr marL="1085850" lvl="2" indent="-171450">
              <a:buFont typeface="Arial" panose="020B0604020202020204" pitchFamily="34" charset="0"/>
              <a:buChar char="•"/>
            </a:pPr>
            <a:r>
              <a:rPr lang="fr-FR" b="0" baseline="0" noProof="0" dirty="0"/>
              <a:t>La détection rapide des symptômes et l’isolement du patient peuvent réduire le risque de transmission à d’autres personnes et permettre de fournir plus rapidement un traitement au patient</a:t>
            </a:r>
          </a:p>
          <a:p>
            <a:pPr marL="1085850" lvl="2" indent="-171450">
              <a:buFont typeface="Arial" panose="020B0604020202020204" pitchFamily="34" charset="0"/>
              <a:buChar char="•"/>
            </a:pPr>
            <a:r>
              <a:rPr lang="fr-FR" b="0" baseline="0" noProof="0" dirty="0"/>
              <a:t>Les personnes en contact avec le patient avant l’apparition des symptômes présentent un faible risque d’exposition</a:t>
            </a:r>
          </a:p>
          <a:p>
            <a:endParaRPr lang="fr-FR" b="1" noProof="0" dirty="0"/>
          </a:p>
          <a:p>
            <a:pPr marL="171450" indent="-171450">
              <a:buFont typeface="Arial" panose="020B0604020202020204" pitchFamily="34" charset="0"/>
              <a:buChar char="•"/>
            </a:pPr>
            <a:r>
              <a:rPr lang="fr-FR" b="0" noProof="0" dirty="0"/>
              <a:t>Quelle</a:t>
            </a:r>
            <a:r>
              <a:rPr lang="fr-FR" b="0" baseline="0" noProof="0" dirty="0"/>
              <a:t> situation concerne la rougeole </a:t>
            </a:r>
            <a:r>
              <a:rPr lang="fr-FR" b="0" noProof="0" dirty="0"/>
              <a:t>?</a:t>
            </a:r>
          </a:p>
          <a:p>
            <a:pPr marL="628650" lvl="1" indent="-171450">
              <a:buFont typeface="Arial" panose="020B0604020202020204" pitchFamily="34" charset="0"/>
              <a:buChar char="•"/>
            </a:pPr>
            <a:r>
              <a:rPr lang="fr-FR" b="1" noProof="0" dirty="0"/>
              <a:t>RÉPONSE</a:t>
            </a:r>
            <a:r>
              <a:rPr lang="fr-FR" b="1" baseline="0" noProof="0" dirty="0"/>
              <a:t> </a:t>
            </a:r>
            <a:r>
              <a:rPr lang="fr-FR" b="1" noProof="0" dirty="0"/>
              <a:t>: </a:t>
            </a:r>
            <a:r>
              <a:rPr lang="fr-FR" b="0" noProof="0" dirty="0"/>
              <a:t>La</a:t>
            </a:r>
            <a:r>
              <a:rPr lang="fr-FR" b="0" baseline="0" noProof="0" dirty="0"/>
              <a:t> deuxième</a:t>
            </a:r>
            <a:endParaRPr lang="fr-FR" b="0" noProof="0" dirty="0"/>
          </a:p>
          <a:p>
            <a:pPr marL="1085850" lvl="2" indent="-171450">
              <a:buFont typeface="Arial" panose="020B0604020202020204" pitchFamily="34" charset="0"/>
              <a:buChar char="•"/>
            </a:pPr>
            <a:r>
              <a:rPr lang="fr-FR" b="0" noProof="0" dirty="0"/>
              <a:t>Les patients atteints de rougeole peuvent infecter d’autres personnes avant qu’ils ne commencent à présenter des symptômes</a:t>
            </a:r>
            <a:endParaRPr lang="fr-FR" b="0" baseline="0" noProof="0" dirty="0"/>
          </a:p>
          <a:p>
            <a:pPr marL="1085850" lvl="2" indent="-171450">
              <a:buFont typeface="Arial" panose="020B0604020202020204" pitchFamily="34" charset="0"/>
              <a:buChar char="•"/>
            </a:pPr>
            <a:r>
              <a:rPr lang="fr-FR" b="0" baseline="0" noProof="0" dirty="0"/>
              <a:t>La détection rapide et l’isolement du patient peuvent réduire le risque de transmission de la maladie ; </a:t>
            </a:r>
          </a:p>
          <a:p>
            <a:pPr marL="1085850" lvl="2" indent="-171450">
              <a:buFont typeface="Arial" panose="020B0604020202020204" pitchFamily="34" charset="0"/>
              <a:buChar char="•"/>
            </a:pPr>
            <a:r>
              <a:rPr lang="fr-FR" b="0" i="0" baseline="0" noProof="0" dirty="0"/>
              <a:t>Toutefois, les personnes qui ont été en contact avec le patient dans les jours précédant l’apparition des symptômes devront être identifiées afin de prévenir toute transmission de la maladie</a:t>
            </a:r>
            <a:endParaRPr lang="fr-FR" b="0" baseline="0" noProof="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fr-FR" altLang="en-US" b="0" noProof="0" dirty="0">
              <a:latin typeface="Arial" charset="0"/>
              <a:cs typeface="+mn-cs"/>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fr-FR" altLang="en-US" b="1" noProof="0" dirty="0">
              <a:latin typeface="Arial" charset="0"/>
              <a:cs typeface="Arial" charset="0"/>
            </a:endParaRPr>
          </a:p>
          <a:p>
            <a:pPr marL="171450" indent="-171450">
              <a:buFont typeface="Arial" panose="020B0604020202020204" pitchFamily="34" charset="0"/>
              <a:buChar char="•"/>
            </a:pPr>
            <a:endParaRPr lang="en-US" b="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22</a:t>
            </a:fld>
            <a:endParaRPr lang="en-US" altLang="en-US"/>
          </a:p>
        </p:txBody>
      </p:sp>
    </p:spTree>
    <p:extLst>
      <p:ext uri="{BB962C8B-B14F-4D97-AF65-F5344CB8AC3E}">
        <p14:creationId xmlns:p14="http://schemas.microsoft.com/office/powerpoint/2010/main" val="2291120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1200" b="1" kern="1200" dirty="0">
              <a:solidFill>
                <a:schemeClr val="tx1"/>
              </a:solidFill>
              <a:effectLst/>
              <a:latin typeface="Arial" charset="0"/>
              <a:ea typeface="+mn-ea"/>
              <a:cs typeface="Arial" charset="0"/>
            </a:endParaRPr>
          </a:p>
          <a:p>
            <a:pPr algn="l"/>
            <a:r>
              <a:rPr lang="fr-FR" sz="1200" b="0" kern="1200" noProof="0" dirty="0">
                <a:solidFill>
                  <a:schemeClr val="tx1"/>
                </a:solidFill>
                <a:effectLst/>
                <a:latin typeface="Arial" charset="0"/>
                <a:ea typeface="+mn-ea"/>
                <a:cs typeface="Arial" charset="0"/>
              </a:rPr>
              <a:t>Le</a:t>
            </a:r>
            <a:r>
              <a:rPr lang="fr-FR" sz="1200" b="0" kern="1200" baseline="0" noProof="0" dirty="0">
                <a:solidFill>
                  <a:schemeClr val="tx1"/>
                </a:solidFill>
                <a:effectLst/>
                <a:latin typeface="Arial" charset="0"/>
                <a:ea typeface="+mn-ea"/>
                <a:cs typeface="Arial" charset="0"/>
              </a:rPr>
              <a:t> taux</a:t>
            </a:r>
            <a:r>
              <a:rPr lang="fr-FR" sz="1200" b="0" kern="1200" noProof="0" dirty="0">
                <a:solidFill>
                  <a:schemeClr val="tx1"/>
                </a:solidFill>
                <a:effectLst/>
                <a:latin typeface="Arial" charset="0"/>
                <a:ea typeface="+mn-ea"/>
                <a:cs typeface="Arial" charset="0"/>
              </a:rPr>
              <a:t> de reproduction de base (« R zéro ») est le nombre moyen de personnes qu’une personne malade infectera en moyenne.  Il suppose que les personnes avec lesquelles la personne infectieuse entre en contact sont sensibles (non immunisées contre la maladie).</a:t>
            </a:r>
          </a:p>
          <a:p>
            <a:pPr algn="l"/>
            <a:endParaRPr lang="en-US" sz="1200" b="0" kern="1200" dirty="0">
              <a:solidFill>
                <a:schemeClr val="tx1"/>
              </a:solidFill>
              <a:effectLst/>
              <a:latin typeface="Arial" charset="0"/>
              <a:ea typeface="+mn-ea"/>
              <a:cs typeface="Arial" charset="0"/>
            </a:endParaRPr>
          </a:p>
          <a:p>
            <a:pPr algn="l"/>
            <a:endParaRPr lang="en-US" sz="1200" b="0" kern="1200" dirty="0">
              <a:solidFill>
                <a:schemeClr val="tx1"/>
              </a:solidFill>
              <a:effectLst/>
              <a:latin typeface="Arial" charset="0"/>
              <a:ea typeface="+mn-ea"/>
              <a:cs typeface="+mn-cs"/>
            </a:endParaRPr>
          </a:p>
          <a:p>
            <a:pPr algn="l"/>
            <a:r>
              <a:rPr lang="en-US" sz="1200" kern="1200" dirty="0">
                <a:solidFill>
                  <a:schemeClr val="tx1"/>
                </a:solidFill>
                <a:effectLst/>
                <a:latin typeface="Arial" charset="0"/>
                <a:ea typeface="+mn-ea"/>
                <a:cs typeface="Arial" charset="0"/>
              </a:rPr>
              <a:t>Sources:</a:t>
            </a:r>
            <a:endParaRPr lang="en-GB" sz="1200" kern="1200" dirty="0">
              <a:solidFill>
                <a:schemeClr val="tx1"/>
              </a:solidFill>
              <a:effectLst/>
              <a:latin typeface="Arial" charset="0"/>
              <a:ea typeface="+mn-ea"/>
              <a:cs typeface="Arial" charset="0"/>
            </a:endParaRPr>
          </a:p>
          <a:p>
            <a:pPr lvl="0" algn="l"/>
            <a:r>
              <a:rPr lang="en-US" sz="1200" kern="1200" dirty="0">
                <a:solidFill>
                  <a:schemeClr val="tx1"/>
                </a:solidFill>
                <a:effectLst/>
                <a:latin typeface="Arial" charset="0"/>
                <a:ea typeface="+mn-ea"/>
                <a:cs typeface="Arial" charset="0"/>
              </a:rPr>
              <a:t>Anderson, R.M., May, R.M., 1991. Infectious Diseases of Humans. Oxford University Press, Oxford.</a:t>
            </a:r>
            <a:endParaRPr lang="en-GB" sz="1200" kern="1200" dirty="0">
              <a:solidFill>
                <a:schemeClr val="tx1"/>
              </a:solidFill>
              <a:effectLst/>
              <a:latin typeface="Arial" charset="0"/>
              <a:ea typeface="+mn-ea"/>
              <a:cs typeface="Arial" charset="0"/>
            </a:endParaRPr>
          </a:p>
          <a:p>
            <a:pPr lvl="0" algn="l"/>
            <a:endParaRPr lang="en-US" sz="1200" kern="1200" dirty="0">
              <a:solidFill>
                <a:schemeClr val="tx1"/>
              </a:solidFill>
              <a:effectLst/>
              <a:latin typeface="Arial" charset="0"/>
              <a:ea typeface="+mn-ea"/>
              <a:cs typeface="Arial" charset="0"/>
            </a:endParaRPr>
          </a:p>
          <a:p>
            <a:pPr lvl="0" algn="l"/>
            <a:r>
              <a:rPr lang="en-US" sz="1200" kern="1200" dirty="0">
                <a:solidFill>
                  <a:schemeClr val="tx1"/>
                </a:solidFill>
                <a:effectLst/>
                <a:latin typeface="Arial" charset="0"/>
                <a:ea typeface="+mn-ea"/>
                <a:cs typeface="Arial" charset="0"/>
              </a:rPr>
              <a:t>Castillo-Chavez, C., Velasco-Hernandez, J.X., </a:t>
            </a:r>
            <a:r>
              <a:rPr lang="en-US" sz="1200" kern="1200" dirty="0" err="1">
                <a:solidFill>
                  <a:schemeClr val="tx1"/>
                </a:solidFill>
                <a:effectLst/>
                <a:latin typeface="Arial" charset="0"/>
                <a:ea typeface="+mn-ea"/>
                <a:cs typeface="Arial" charset="0"/>
              </a:rPr>
              <a:t>Fridman</a:t>
            </a:r>
            <a:r>
              <a:rPr lang="en-US" sz="1200" kern="1200" dirty="0">
                <a:solidFill>
                  <a:schemeClr val="tx1"/>
                </a:solidFill>
                <a:effectLst/>
                <a:latin typeface="Arial" charset="0"/>
                <a:ea typeface="+mn-ea"/>
                <a:cs typeface="Arial" charset="0"/>
              </a:rPr>
              <a:t>, S., 1994.Modeling contact structures in biology. In: Levin, S.A. (Ed.), Frontiers of Theoretical Biology, Lecture Notes in Biomathematics, Vol.100.Springer, Berlin, Heidelberg, New York, pp.454–491.</a:t>
            </a:r>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23</a:t>
            </a:fld>
            <a:endParaRPr lang="en-US" altLang="en-US"/>
          </a:p>
        </p:txBody>
      </p:sp>
    </p:spTree>
    <p:extLst>
      <p:ext uri="{BB962C8B-B14F-4D97-AF65-F5344CB8AC3E}">
        <p14:creationId xmlns:p14="http://schemas.microsoft.com/office/powerpoint/2010/main" val="3909170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701675" y="4416425"/>
            <a:ext cx="5607050" cy="2943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28688" eaLnBrk="1" hangingPunct="1">
              <a:lnSpc>
                <a:spcPct val="150000"/>
              </a:lnSpc>
              <a:spcBef>
                <a:spcPct val="0"/>
              </a:spcBef>
            </a:pPr>
            <a:r>
              <a:rPr lang="fr-FR" altLang="en-US" noProof="0" dirty="0">
                <a:latin typeface="Arial" charset="0"/>
                <a:cs typeface="Arial" charset="0"/>
              </a:rPr>
              <a:t>Passons</a:t>
            </a:r>
            <a:r>
              <a:rPr lang="fr-FR" altLang="en-US" baseline="0" noProof="0" dirty="0">
                <a:latin typeface="Arial" charset="0"/>
                <a:cs typeface="Arial" charset="0"/>
              </a:rPr>
              <a:t> maintenant aux différents facteurs qui jouent un rôle dans la transmission d’une maladie.</a:t>
            </a:r>
            <a:endParaRPr lang="fr-FR" altLang="en-US" noProof="0" dirty="0">
              <a:latin typeface="Arial" charset="0"/>
              <a:cs typeface="Arial" charset="0"/>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E41C8EFA-DE62-468E-B2B5-F05C8AD0683B}" type="slidenum">
              <a:rPr lang="en-US" altLang="en-US" smtClean="0"/>
              <a:pPr>
                <a:spcBef>
                  <a:spcPct val="0"/>
                </a:spcBef>
              </a:pPr>
              <a:t>24</a:t>
            </a:fld>
            <a:endParaRPr lang="en-US" altLang="en-US"/>
          </a:p>
        </p:txBody>
      </p:sp>
    </p:spTree>
    <p:extLst>
      <p:ext uri="{BB962C8B-B14F-4D97-AF65-F5344CB8AC3E}">
        <p14:creationId xmlns:p14="http://schemas.microsoft.com/office/powerpoint/2010/main" val="24059426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a:t>Ce</a:t>
            </a:r>
            <a:r>
              <a:rPr lang="fr-FR" baseline="0" noProof="0" dirty="0"/>
              <a:t> schéma est désigné sous le nom de triade ou triangle épidémiologique</a:t>
            </a:r>
            <a:r>
              <a:rPr lang="fr-FR" noProof="0" dirty="0"/>
              <a:t>. La </a:t>
            </a:r>
            <a:r>
              <a:rPr lang="fr-FR" sz="1200" b="1" i="0" kern="1200" noProof="0" dirty="0">
                <a:solidFill>
                  <a:schemeClr val="tx1"/>
                </a:solidFill>
                <a:effectLst/>
                <a:latin typeface="Arial" charset="0"/>
                <a:ea typeface="+mn-ea"/>
                <a:cs typeface="+mn-cs"/>
              </a:rPr>
              <a:t>triade</a:t>
            </a:r>
            <a:r>
              <a:rPr lang="fr-FR" sz="1200" b="1" i="0" kern="1200" baseline="0" noProof="0" dirty="0">
                <a:solidFill>
                  <a:schemeClr val="tx1"/>
                </a:solidFill>
                <a:effectLst/>
                <a:latin typeface="Arial" charset="0"/>
                <a:ea typeface="+mn-ea"/>
                <a:cs typeface="+mn-cs"/>
              </a:rPr>
              <a:t> é</a:t>
            </a:r>
            <a:r>
              <a:rPr lang="fr-FR" sz="1200" b="1" i="0" kern="1200" noProof="0" dirty="0">
                <a:solidFill>
                  <a:schemeClr val="tx1"/>
                </a:solidFill>
                <a:effectLst/>
                <a:latin typeface="Arial" charset="0"/>
                <a:ea typeface="+mn-ea"/>
                <a:cs typeface="+mn-cs"/>
              </a:rPr>
              <a:t>pidémiologique</a:t>
            </a:r>
            <a:r>
              <a:rPr lang="fr-FR" sz="1200" b="0" i="0" kern="1200" noProof="0" dirty="0">
                <a:solidFill>
                  <a:schemeClr val="tx1"/>
                </a:solidFill>
                <a:effectLst/>
                <a:latin typeface="Arial" charset="0"/>
                <a:ea typeface="+mn-ea"/>
                <a:cs typeface="+mn-cs"/>
              </a:rPr>
              <a:t> est</a:t>
            </a:r>
            <a:r>
              <a:rPr lang="fr-FR" sz="1200" b="0" i="0" kern="1200" baseline="0" noProof="0" dirty="0">
                <a:solidFill>
                  <a:schemeClr val="tx1"/>
                </a:solidFill>
                <a:effectLst/>
                <a:latin typeface="Arial" charset="0"/>
                <a:ea typeface="+mn-ea"/>
                <a:cs typeface="+mn-cs"/>
              </a:rPr>
              <a:t> le modèle traditionnel représentant les causes d’une malade et se compose de trois éléments </a:t>
            </a:r>
            <a:r>
              <a:rPr lang="fr-FR" sz="1200" b="0" i="0" kern="1200" noProof="0" dirty="0">
                <a:solidFill>
                  <a:schemeClr val="tx1"/>
                </a:solidFill>
                <a:effectLst/>
                <a:latin typeface="Arial" charset="0"/>
                <a:ea typeface="+mn-ea"/>
                <a:cs typeface="+mn-cs"/>
              </a:rPr>
              <a:t>: </a:t>
            </a:r>
          </a:p>
          <a:p>
            <a:pPr lvl="1"/>
            <a:r>
              <a:rPr lang="fr-FR" sz="1200" b="0" i="0" kern="1200" noProof="0" dirty="0">
                <a:solidFill>
                  <a:schemeClr val="tx1"/>
                </a:solidFill>
                <a:effectLst/>
                <a:latin typeface="Arial" charset="0"/>
                <a:ea typeface="+mn-ea"/>
                <a:cs typeface="+mn-cs"/>
              </a:rPr>
              <a:t>1) un</a:t>
            </a:r>
            <a:r>
              <a:rPr lang="fr-FR" sz="1200" b="0" i="0" kern="1200" baseline="0" noProof="0" dirty="0">
                <a:solidFill>
                  <a:schemeClr val="tx1"/>
                </a:solidFill>
                <a:effectLst/>
                <a:latin typeface="Arial" charset="0"/>
                <a:ea typeface="+mn-ea"/>
                <a:cs typeface="+mn-cs"/>
              </a:rPr>
              <a:t> agent externe</a:t>
            </a:r>
            <a:r>
              <a:rPr lang="fr-FR" sz="1200" b="0" i="0" kern="1200" noProof="0" dirty="0">
                <a:solidFill>
                  <a:schemeClr val="tx1"/>
                </a:solidFill>
                <a:effectLst/>
                <a:latin typeface="Arial" charset="0"/>
                <a:ea typeface="+mn-ea"/>
                <a:cs typeface="+mn-cs"/>
              </a:rPr>
              <a:t>, </a:t>
            </a:r>
          </a:p>
          <a:p>
            <a:pPr lvl="1"/>
            <a:r>
              <a:rPr lang="fr-FR" sz="1200" b="0" i="0" kern="1200" noProof="0" dirty="0">
                <a:solidFill>
                  <a:schemeClr val="tx1"/>
                </a:solidFill>
                <a:effectLst/>
                <a:latin typeface="Arial" charset="0"/>
                <a:ea typeface="+mn-ea"/>
                <a:cs typeface="+mn-cs"/>
              </a:rPr>
              <a:t>2) un</a:t>
            </a:r>
            <a:r>
              <a:rPr lang="fr-FR" sz="1200" b="0" i="0" kern="1200" baseline="0" noProof="0" dirty="0">
                <a:solidFill>
                  <a:schemeClr val="tx1"/>
                </a:solidFill>
                <a:effectLst/>
                <a:latin typeface="Arial" charset="0"/>
                <a:ea typeface="+mn-ea"/>
                <a:cs typeface="+mn-cs"/>
              </a:rPr>
              <a:t> hôte sensible</a:t>
            </a:r>
            <a:r>
              <a:rPr lang="fr-FR" sz="1200" b="0" i="0" kern="1200" noProof="0" dirty="0">
                <a:solidFill>
                  <a:schemeClr val="tx1"/>
                </a:solidFill>
                <a:effectLst/>
                <a:latin typeface="Arial" charset="0"/>
                <a:ea typeface="+mn-ea"/>
                <a:cs typeface="+mn-cs"/>
              </a:rPr>
              <a:t>, </a:t>
            </a:r>
          </a:p>
          <a:p>
            <a:pPr lvl="1"/>
            <a:r>
              <a:rPr lang="fr-FR" sz="1200" b="0" i="0" kern="1200" noProof="0" dirty="0">
                <a:solidFill>
                  <a:schemeClr val="tx1"/>
                </a:solidFill>
                <a:effectLst/>
                <a:latin typeface="Arial" charset="0"/>
                <a:ea typeface="+mn-ea"/>
                <a:cs typeface="+mn-cs"/>
              </a:rPr>
              <a:t>3) et</a:t>
            </a:r>
            <a:r>
              <a:rPr lang="fr-FR" sz="1200" b="0" i="0" kern="1200" baseline="0" noProof="0" dirty="0">
                <a:solidFill>
                  <a:schemeClr val="tx1"/>
                </a:solidFill>
                <a:effectLst/>
                <a:latin typeface="Arial" charset="0"/>
                <a:ea typeface="+mn-ea"/>
                <a:cs typeface="+mn-cs"/>
              </a:rPr>
              <a:t> un</a:t>
            </a:r>
            <a:r>
              <a:rPr lang="fr-FR" sz="1200" b="0" i="0" kern="1200" noProof="0" dirty="0">
                <a:solidFill>
                  <a:schemeClr val="tx1"/>
                </a:solidFill>
                <a:effectLst/>
                <a:latin typeface="Arial" charset="0"/>
                <a:ea typeface="+mn-ea"/>
                <a:cs typeface="+mn-cs"/>
              </a:rPr>
              <a:t> environnement qui met l’hôte et l’agent en présence afin que la maladie apparaisse.</a:t>
            </a:r>
          </a:p>
          <a:p>
            <a:endParaRPr lang="fr-FR" sz="1200" noProof="0" dirty="0">
              <a:solidFill>
                <a:srgbClr val="003AA6"/>
              </a:solidFill>
              <a:latin typeface="Century Gothic" pitchFamily="34" charset="0"/>
            </a:endParaRPr>
          </a:p>
          <a:p>
            <a:r>
              <a:rPr lang="fr-FR" sz="1200" noProof="0" dirty="0">
                <a:solidFill>
                  <a:srgbClr val="003AA6"/>
                </a:solidFill>
                <a:latin typeface="Century Gothic" pitchFamily="34" charset="0"/>
              </a:rPr>
              <a:t>Ainsi</a:t>
            </a:r>
            <a:r>
              <a:rPr lang="fr-FR" sz="1200" baseline="0" noProof="0" dirty="0">
                <a:solidFill>
                  <a:srgbClr val="003AA6"/>
                </a:solidFill>
                <a:latin typeface="Century Gothic" pitchFamily="34" charset="0"/>
              </a:rPr>
              <a:t> l’agent</a:t>
            </a:r>
            <a:r>
              <a:rPr lang="fr-FR" sz="1200" noProof="0" dirty="0">
                <a:solidFill>
                  <a:srgbClr val="003AA6"/>
                </a:solidFill>
                <a:latin typeface="Century Gothic" pitchFamily="34" charset="0"/>
              </a:rPr>
              <a:t> est</a:t>
            </a:r>
            <a:r>
              <a:rPr lang="fr-FR" sz="1200" baseline="0" noProof="0" dirty="0">
                <a:solidFill>
                  <a:srgbClr val="003AA6"/>
                </a:solidFill>
                <a:latin typeface="Century Gothic" pitchFamily="34" charset="0"/>
              </a:rPr>
              <a:t> le QUOI (microbe qui cause la maladie</a:t>
            </a:r>
            <a:r>
              <a:rPr lang="fr-FR" sz="1200" noProof="0" dirty="0">
                <a:solidFill>
                  <a:srgbClr val="003AA6"/>
                </a:solidFill>
                <a:latin typeface="Century Gothic" pitchFamily="34" charset="0"/>
              </a:rPr>
              <a:t>)</a:t>
            </a:r>
          </a:p>
          <a:p>
            <a:endParaRPr lang="fr-FR" sz="1200" noProof="0" dirty="0">
              <a:solidFill>
                <a:srgbClr val="003AA6"/>
              </a:solidFill>
              <a:latin typeface="Century Gothic" pitchFamily="34" charset="0"/>
            </a:endParaRPr>
          </a:p>
          <a:p>
            <a:r>
              <a:rPr lang="fr-FR" sz="1200" noProof="0" dirty="0">
                <a:solidFill>
                  <a:srgbClr val="003AA6"/>
                </a:solidFill>
                <a:latin typeface="Century Gothic" pitchFamily="34" charset="0"/>
              </a:rPr>
              <a:t>L’hôte</a:t>
            </a:r>
            <a:r>
              <a:rPr lang="fr-FR" sz="1200" baseline="0" noProof="0" dirty="0">
                <a:solidFill>
                  <a:srgbClr val="003AA6"/>
                </a:solidFill>
                <a:latin typeface="Century Gothic" pitchFamily="34" charset="0"/>
              </a:rPr>
              <a:t> est le QUI (organisme qui abrite la maladie)</a:t>
            </a:r>
          </a:p>
          <a:p>
            <a:endParaRPr lang="fr-FR" sz="1200" noProof="0" dirty="0">
              <a:solidFill>
                <a:srgbClr val="003AA6"/>
              </a:solidFill>
              <a:latin typeface="Century Gothic" pitchFamily="34" charset="0"/>
            </a:endParaRPr>
          </a:p>
          <a:p>
            <a:r>
              <a:rPr lang="fr-FR" sz="1200" noProof="0" dirty="0">
                <a:solidFill>
                  <a:srgbClr val="003AA6"/>
                </a:solidFill>
                <a:latin typeface="Century Gothic" pitchFamily="34" charset="0"/>
              </a:rPr>
              <a:t>L’environnement est</a:t>
            </a:r>
            <a:r>
              <a:rPr lang="fr-FR" sz="1200" baseline="0" noProof="0" dirty="0">
                <a:solidFill>
                  <a:srgbClr val="003AA6"/>
                </a:solidFill>
                <a:latin typeface="Century Gothic" pitchFamily="34" charset="0"/>
              </a:rPr>
              <a:t> le OÙ (facteurs externes qui causent ou permettent la transmission)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altLang="en-US" sz="1200" baseline="0" noProof="0" dirty="0">
              <a:solidFill>
                <a:srgbClr val="003AA6"/>
              </a:solidFill>
              <a:latin typeface="Century Gothic"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altLang="en-US" sz="1200" baseline="0" noProof="0" dirty="0">
                <a:solidFill>
                  <a:srgbClr val="003AA6"/>
                </a:solidFill>
                <a:latin typeface="Century Gothic" pitchFamily="34" charset="0"/>
              </a:rPr>
              <a:t>Certains modèles comprennent un quatrième élément placé au centre du triangle – le vecteur</a:t>
            </a:r>
            <a:endParaRPr lang="fr-FR" altLang="en-US" sz="1200" noProof="0" dirty="0">
              <a:solidFill>
                <a:srgbClr val="003AA6"/>
              </a:solidFill>
              <a:latin typeface="Century Gothic" pitchFamily="34" charset="0"/>
            </a:endParaRPr>
          </a:p>
          <a:p>
            <a:endParaRPr lang="fr-FR" sz="1200" noProof="0" dirty="0">
              <a:solidFill>
                <a:srgbClr val="003AA6"/>
              </a:solidFill>
              <a:latin typeface="Century Gothic"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b="0" noProof="0" dirty="0"/>
          </a:p>
          <a:p>
            <a:endParaRPr lang="fr-FR" sz="1200" noProof="0" dirty="0">
              <a:solidFill>
                <a:srgbClr val="003AA6"/>
              </a:solidFill>
              <a:latin typeface="Century Gothic" pitchFamily="34" charset="0"/>
            </a:endParaRP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25</a:t>
            </a:fld>
            <a:endParaRPr lang="en-US" altLang="en-US"/>
          </a:p>
        </p:txBody>
      </p:sp>
    </p:spTree>
    <p:extLst>
      <p:ext uri="{BB962C8B-B14F-4D97-AF65-F5344CB8AC3E}">
        <p14:creationId xmlns:p14="http://schemas.microsoft.com/office/powerpoint/2010/main" val="30410990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r>
              <a:rPr lang="fr-FR" sz="1200" b="0" i="0" kern="1200" dirty="0">
                <a:solidFill>
                  <a:schemeClr val="tx1"/>
                </a:solidFill>
                <a:effectLst/>
                <a:latin typeface="Arial" charset="0"/>
                <a:ea typeface="+mn-ea"/>
                <a:cs typeface="+mn-cs"/>
              </a:rPr>
              <a:t>L'</a:t>
            </a:r>
            <a:r>
              <a:rPr lang="fr-FR" sz="1200" b="1" i="0" kern="1200" dirty="0">
                <a:solidFill>
                  <a:schemeClr val="tx1"/>
                </a:solidFill>
                <a:effectLst/>
                <a:latin typeface="Arial" charset="0"/>
                <a:ea typeface="+mn-ea"/>
                <a:cs typeface="+mn-cs"/>
              </a:rPr>
              <a:t>agent</a:t>
            </a:r>
            <a:r>
              <a:rPr lang="fr-FR" sz="1200" b="0" i="0" kern="1200" dirty="0">
                <a:solidFill>
                  <a:schemeClr val="tx1"/>
                </a:solidFill>
                <a:effectLst/>
                <a:latin typeface="Arial" charset="0"/>
                <a:ea typeface="+mn-ea"/>
                <a:cs typeface="+mn-cs"/>
              </a:rPr>
              <a:t> est un facteur (un micro-organisme ou une substance chimique, par</a:t>
            </a:r>
            <a:r>
              <a:rPr lang="fr-FR" sz="1200" b="0" i="0" kern="1200" baseline="0" dirty="0">
                <a:solidFill>
                  <a:schemeClr val="tx1"/>
                </a:solidFill>
                <a:effectLst/>
                <a:latin typeface="Arial" charset="0"/>
                <a:ea typeface="+mn-ea"/>
                <a:cs typeface="+mn-cs"/>
              </a:rPr>
              <a:t> exemple</a:t>
            </a:r>
            <a:r>
              <a:rPr lang="fr-FR" sz="1200" b="0" i="0" kern="1200" dirty="0">
                <a:solidFill>
                  <a:schemeClr val="tx1"/>
                </a:solidFill>
                <a:effectLst/>
                <a:latin typeface="Arial" charset="0"/>
                <a:ea typeface="+mn-ea"/>
                <a:cs typeface="+mn-cs"/>
              </a:rPr>
              <a:t>) ou une forme d’énergie dont la présence, la présence excessive ou, dans le cas de maladies par</a:t>
            </a:r>
            <a:r>
              <a:rPr lang="fr-FR" sz="1200" b="0" i="0" kern="1200" baseline="0" dirty="0">
                <a:solidFill>
                  <a:schemeClr val="tx1"/>
                </a:solidFill>
                <a:effectLst/>
                <a:latin typeface="Arial" charset="0"/>
                <a:ea typeface="+mn-ea"/>
                <a:cs typeface="+mn-cs"/>
              </a:rPr>
              <a:t> carence</a:t>
            </a:r>
            <a:r>
              <a:rPr lang="fr-FR" sz="1200" b="0" i="0" kern="1200" dirty="0">
                <a:solidFill>
                  <a:schemeClr val="tx1"/>
                </a:solidFill>
                <a:effectLst/>
                <a:latin typeface="Arial" charset="0"/>
                <a:ea typeface="+mn-ea"/>
                <a:cs typeface="+mn-cs"/>
              </a:rPr>
              <a:t>, l’absence relative est essentielle à l’apparition d’une maladie ou d’autres effets néfastes pour la santé</a:t>
            </a:r>
            <a:r>
              <a:rPr lang="en-US" sz="1200" b="0" i="0" kern="1200" dirty="0">
                <a:solidFill>
                  <a:schemeClr val="tx1"/>
                </a:solidFill>
                <a:effectLst/>
                <a:latin typeface="Arial" charset="0"/>
                <a:ea typeface="+mn-ea"/>
                <a:cs typeface="+mn-cs"/>
              </a:rPr>
              <a:t>.</a:t>
            </a:r>
            <a:endParaRPr lang="en-US" b="0" dirty="0"/>
          </a:p>
          <a:p>
            <a:endParaRPr lang="en-US" b="1" dirty="0"/>
          </a:p>
          <a:p>
            <a:r>
              <a:rPr lang="fr-FR" b="1" noProof="0" dirty="0"/>
              <a:t>POSEZ</a:t>
            </a:r>
            <a:r>
              <a:rPr lang="fr-FR" b="1" baseline="0" noProof="0" dirty="0"/>
              <a:t> LA QUESTION SUIVANTE </a:t>
            </a:r>
            <a:r>
              <a:rPr lang="fr-FR" b="1" noProof="0" dirty="0"/>
              <a:t>: </a:t>
            </a:r>
          </a:p>
          <a:p>
            <a:pPr marL="171450" indent="-171450">
              <a:buFont typeface="Arial" panose="020B0604020202020204" pitchFamily="34" charset="0"/>
              <a:buChar char="•"/>
            </a:pPr>
            <a:r>
              <a:rPr lang="fr-FR" noProof="0" dirty="0"/>
              <a:t>Pouvez-vous</a:t>
            </a:r>
            <a:r>
              <a:rPr lang="fr-FR" baseline="0" noProof="0" dirty="0"/>
              <a:t> me donner des exemples d’agents </a:t>
            </a:r>
            <a:r>
              <a:rPr lang="fr-FR" noProof="0" dirty="0"/>
              <a:t>?</a:t>
            </a:r>
          </a:p>
          <a:p>
            <a:pPr marL="628650" lvl="1" indent="-171450">
              <a:buFont typeface="Arial" panose="020B0604020202020204" pitchFamily="34" charset="0"/>
              <a:buChar char="•"/>
            </a:pPr>
            <a:r>
              <a:rPr lang="fr-FR" b="1" noProof="0" dirty="0"/>
              <a:t>RÉPONSE</a:t>
            </a:r>
            <a:r>
              <a:rPr lang="fr-FR" b="1" baseline="0" noProof="0" dirty="0"/>
              <a:t> </a:t>
            </a:r>
            <a:r>
              <a:rPr lang="fr-FR" noProof="0" dirty="0"/>
              <a:t>:</a:t>
            </a:r>
            <a:r>
              <a:rPr lang="fr-FR" baseline="0" noProof="0" dirty="0"/>
              <a:t> Les bactéries, les virus, les protozoaires, les champignons</a:t>
            </a:r>
            <a:endParaRPr lang="fr-FR" altLang="en-US" noProof="0" dirty="0">
              <a:latin typeface="Arial" charset="0"/>
              <a:cs typeface="Arial" charset="0"/>
            </a:endParaRPr>
          </a:p>
          <a:p>
            <a:endParaRPr lang="en-US" b="1" dirty="0"/>
          </a:p>
          <a:p>
            <a:endParaRPr lang="en-US" altLang="en-US" b="1" dirty="0">
              <a:latin typeface="Arial" charset="0"/>
              <a:cs typeface="Arial" charset="0"/>
            </a:endParaRPr>
          </a:p>
          <a:p>
            <a:pPr marL="457200" lvl="1"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26</a:t>
            </a:fld>
            <a:endParaRPr lang="en-US" altLang="en-US"/>
          </a:p>
        </p:txBody>
      </p:sp>
    </p:spTree>
    <p:extLst>
      <p:ext uri="{BB962C8B-B14F-4D97-AF65-F5344CB8AC3E}">
        <p14:creationId xmlns:p14="http://schemas.microsoft.com/office/powerpoint/2010/main" val="40553561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a:solidFill>
                  <a:schemeClr val="tx1"/>
                </a:solidFill>
                <a:effectLst/>
                <a:latin typeface="Arial" charset="0"/>
                <a:ea typeface="+mn-ea"/>
                <a:cs typeface="+mn-cs"/>
              </a:rPr>
              <a:t>L’</a:t>
            </a:r>
            <a:r>
              <a:rPr lang="fr-FR" sz="1200" b="1" i="0" kern="1200" dirty="0">
                <a:solidFill>
                  <a:schemeClr val="tx1"/>
                </a:solidFill>
                <a:effectLst/>
                <a:latin typeface="Arial" charset="0"/>
                <a:ea typeface="+mn-ea"/>
                <a:cs typeface="+mn-cs"/>
              </a:rPr>
              <a:t>hôte</a:t>
            </a:r>
            <a:r>
              <a:rPr lang="fr-FR" sz="1200" b="0" i="0" kern="1200" dirty="0">
                <a:solidFill>
                  <a:schemeClr val="tx1"/>
                </a:solidFill>
                <a:effectLst/>
                <a:latin typeface="Arial" charset="0"/>
                <a:ea typeface="+mn-ea"/>
                <a:cs typeface="+mn-cs"/>
              </a:rPr>
              <a:t> est une personne ou un autre organisme vivant qui est sensible à un agent infectieux ou qui abrite un agent infectieux dans des conditions naturelles</a:t>
            </a:r>
            <a:r>
              <a:rPr lang="en-US" sz="1200" b="0" i="0" kern="1200" dirty="0">
                <a:solidFill>
                  <a:schemeClr val="tx1"/>
                </a:solidFill>
                <a:effectLst/>
                <a:latin typeface="Arial" charset="0"/>
                <a:ea typeface="+mn-ea"/>
                <a:cs typeface="+mn-cs"/>
              </a:rPr>
              <a:t>.</a:t>
            </a:r>
            <a:endParaRPr lang="en-US" b="0" dirty="0"/>
          </a:p>
          <a:p>
            <a:endParaRPr lang="en-US" b="1" dirty="0"/>
          </a:p>
          <a:p>
            <a:r>
              <a:rPr lang="fr-FR" b="1" noProof="0" dirty="0"/>
              <a:t>POSEZ</a:t>
            </a:r>
            <a:r>
              <a:rPr lang="fr-FR" b="1" baseline="0" noProof="0" dirty="0"/>
              <a:t> LA QUESTION SUIVANTE </a:t>
            </a:r>
            <a:r>
              <a:rPr lang="fr-FR" b="1" noProof="0" dirty="0"/>
              <a:t>: </a:t>
            </a:r>
          </a:p>
          <a:p>
            <a:pPr marL="171450" indent="-171450">
              <a:buFont typeface="Arial" panose="020B0604020202020204" pitchFamily="34" charset="0"/>
              <a:buChar char="•"/>
            </a:pPr>
            <a:r>
              <a:rPr lang="fr-FR" noProof="0" dirty="0"/>
              <a:t>Pouvez-vous</a:t>
            </a:r>
            <a:r>
              <a:rPr lang="fr-FR" baseline="0" noProof="0" dirty="0"/>
              <a:t> me donner des exemples d’hôtes </a:t>
            </a:r>
            <a:r>
              <a:rPr lang="fr-FR" noProof="0" dirty="0"/>
              <a:t>?</a:t>
            </a:r>
          </a:p>
          <a:p>
            <a:pPr marL="628650" lvl="1" indent="-171450">
              <a:buFont typeface="Arial" panose="020B0604020202020204" pitchFamily="34" charset="0"/>
              <a:buChar char="•"/>
            </a:pPr>
            <a:r>
              <a:rPr lang="fr-FR" b="1" noProof="0" dirty="0"/>
              <a:t>RÉPONSE</a:t>
            </a:r>
            <a:r>
              <a:rPr lang="fr-FR" b="1" baseline="0" noProof="0" dirty="0"/>
              <a:t> </a:t>
            </a:r>
            <a:r>
              <a:rPr lang="fr-FR" noProof="0" dirty="0"/>
              <a:t>:</a:t>
            </a:r>
            <a:r>
              <a:rPr lang="fr-FR" baseline="0" noProof="0" dirty="0"/>
              <a:t> L’homme, les animaux</a:t>
            </a:r>
            <a:endParaRPr lang="fr-FR" noProof="0" dirty="0"/>
          </a:p>
          <a:p>
            <a:endParaRPr lang="en-US" b="1" dirty="0"/>
          </a:p>
          <a:p>
            <a:endParaRPr lang="en-US" altLang="en-US" b="1" dirty="0">
              <a:latin typeface="Arial" charset="0"/>
              <a:cs typeface="Arial" charset="0"/>
            </a:endParaRP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27</a:t>
            </a:fld>
            <a:endParaRPr lang="en-US" altLang="en-US"/>
          </a:p>
        </p:txBody>
      </p:sp>
    </p:spTree>
    <p:extLst>
      <p:ext uri="{BB962C8B-B14F-4D97-AF65-F5344CB8AC3E}">
        <p14:creationId xmlns:p14="http://schemas.microsoft.com/office/powerpoint/2010/main" val="1650527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dirty="0">
                <a:solidFill>
                  <a:schemeClr val="tx1"/>
                </a:solidFill>
                <a:effectLst/>
                <a:latin typeface="Arial" charset="0"/>
                <a:ea typeface="+mn-ea"/>
                <a:cs typeface="+mn-cs"/>
              </a:rPr>
              <a:t>Les </a:t>
            </a:r>
            <a:r>
              <a:rPr lang="fr-FR" sz="1200" b="1" i="0" kern="1200" dirty="0">
                <a:solidFill>
                  <a:schemeClr val="tx1"/>
                </a:solidFill>
                <a:effectLst/>
                <a:latin typeface="Arial" charset="0"/>
                <a:ea typeface="+mn-ea"/>
                <a:cs typeface="+mn-cs"/>
              </a:rPr>
              <a:t>facteurs environnementaux</a:t>
            </a:r>
            <a:r>
              <a:rPr lang="fr-FR" sz="1200" b="0" i="0" kern="1200" dirty="0">
                <a:solidFill>
                  <a:schemeClr val="tx1"/>
                </a:solidFill>
                <a:effectLst/>
                <a:latin typeface="Arial" charset="0"/>
                <a:ea typeface="+mn-ea"/>
                <a:cs typeface="+mn-cs"/>
              </a:rPr>
              <a:t> sont des facteurs extrinsèques (géologie, climat, insectes, assainissement ou services de santé, par exemple) qui ont</a:t>
            </a:r>
            <a:r>
              <a:rPr lang="fr-FR" sz="1200" b="0" i="0" kern="1200" baseline="0" dirty="0">
                <a:solidFill>
                  <a:schemeClr val="tx1"/>
                </a:solidFill>
                <a:effectLst/>
                <a:latin typeface="Arial" charset="0"/>
                <a:ea typeface="+mn-ea"/>
                <a:cs typeface="+mn-cs"/>
              </a:rPr>
              <a:t> une influence</a:t>
            </a:r>
            <a:r>
              <a:rPr lang="fr-FR" sz="1200" b="0" i="0" kern="1200" dirty="0">
                <a:solidFill>
                  <a:schemeClr val="tx1"/>
                </a:solidFill>
                <a:effectLst/>
                <a:latin typeface="Arial" charset="0"/>
                <a:ea typeface="+mn-ea"/>
                <a:cs typeface="+mn-cs"/>
              </a:rPr>
              <a:t> sur un agent et sur les possibilités d’exposition</a:t>
            </a:r>
            <a:r>
              <a:rPr lang="en-US" sz="1200" b="0" i="0" kern="1200" dirty="0">
                <a:solidFill>
                  <a:schemeClr val="tx1"/>
                </a:solidFill>
                <a:effectLst/>
                <a:latin typeface="Arial" charset="0"/>
                <a:ea typeface="+mn-ea"/>
                <a:cs typeface="+mn-cs"/>
              </a:rPr>
              <a:t>.</a:t>
            </a:r>
            <a:endParaRPr lang="en-US" b="0" dirty="0"/>
          </a:p>
          <a:p>
            <a:endParaRPr lang="en-US" b="1" dirty="0"/>
          </a:p>
          <a:p>
            <a:r>
              <a:rPr lang="fr-FR" b="1" noProof="0" dirty="0"/>
              <a:t>POSEZ</a:t>
            </a:r>
            <a:r>
              <a:rPr lang="fr-FR" b="1" baseline="0" noProof="0" dirty="0"/>
              <a:t> LA QUESTION SUIVANTE </a:t>
            </a:r>
            <a:r>
              <a:rPr lang="fr-FR" b="1" noProof="0" dirty="0"/>
              <a:t>: </a:t>
            </a:r>
          </a:p>
          <a:p>
            <a:pPr marL="171450" indent="-171450">
              <a:buFont typeface="Arial" panose="020B0604020202020204" pitchFamily="34" charset="0"/>
              <a:buChar char="•"/>
            </a:pPr>
            <a:r>
              <a:rPr lang="fr-FR" baseline="0" noProof="0" dirty="0"/>
              <a:t>Pouvez-vous me donner des exemple d’environnements </a:t>
            </a:r>
            <a:r>
              <a:rPr lang="fr-FR" noProof="0" dirty="0"/>
              <a:t>?</a:t>
            </a:r>
          </a:p>
          <a:p>
            <a:pPr marL="628650" lvl="1" indent="-171450">
              <a:buFont typeface="Arial" panose="020B0604020202020204" pitchFamily="34" charset="0"/>
              <a:buChar char="•"/>
            </a:pPr>
            <a:r>
              <a:rPr lang="fr-FR" b="1" noProof="0" dirty="0"/>
              <a:t>RÉPONSE</a:t>
            </a:r>
            <a:r>
              <a:rPr lang="fr-FR" b="1" baseline="0" noProof="0" dirty="0"/>
              <a:t> </a:t>
            </a:r>
            <a:r>
              <a:rPr lang="fr-FR" noProof="0" dirty="0"/>
              <a:t>: une</a:t>
            </a:r>
            <a:r>
              <a:rPr lang="fr-FR" baseline="0" noProof="0" dirty="0"/>
              <a:t> inondation, </a:t>
            </a:r>
            <a:r>
              <a:rPr lang="fr-FR" noProof="0" dirty="0"/>
              <a:t>, de</a:t>
            </a:r>
            <a:r>
              <a:rPr lang="fr-FR" baseline="0" noProof="0" dirty="0"/>
              <a:t> l’eau sale</a:t>
            </a:r>
            <a:r>
              <a:rPr lang="fr-FR" noProof="0" dirty="0"/>
              <a:t>,</a:t>
            </a:r>
            <a:r>
              <a:rPr lang="fr-FR" baseline="0" noProof="0" dirty="0"/>
              <a:t> une</a:t>
            </a:r>
            <a:r>
              <a:rPr lang="fr-FR" noProof="0" dirty="0"/>
              <a:t> température chaude</a:t>
            </a:r>
          </a:p>
          <a:p>
            <a:endParaRPr lang="fr-FR" b="1" noProof="0" dirty="0"/>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28</a:t>
            </a:fld>
            <a:endParaRPr lang="en-US" altLang="en-US"/>
          </a:p>
        </p:txBody>
      </p:sp>
    </p:spTree>
    <p:extLst>
      <p:ext uri="{BB962C8B-B14F-4D97-AF65-F5344CB8AC3E}">
        <p14:creationId xmlns:p14="http://schemas.microsoft.com/office/powerpoint/2010/main" val="4272209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0" noProof="0" dirty="0"/>
              <a:t>Lors d’urgence,</a:t>
            </a:r>
            <a:r>
              <a:rPr lang="fr-FR" b="0" baseline="0" noProof="0" dirty="0"/>
              <a:t> des facteurs supplémentaires peuvent avoir une influence sur la santé. </a:t>
            </a:r>
            <a:endParaRPr lang="fr-FR" b="0" noProof="0" dirty="0"/>
          </a:p>
          <a:p>
            <a:endParaRPr lang="fr-FR" b="1" noProof="0" dirty="0"/>
          </a:p>
          <a:p>
            <a:r>
              <a:rPr lang="fr-FR" b="1" noProof="0" dirty="0"/>
              <a:t>POSEZ</a:t>
            </a:r>
            <a:r>
              <a:rPr lang="fr-FR" b="1" baseline="0" noProof="0" dirty="0"/>
              <a:t> LA QUESTION SUIVANTE </a:t>
            </a:r>
            <a:r>
              <a:rPr lang="fr-FR" b="1" noProof="0" dirty="0"/>
              <a:t>:</a:t>
            </a:r>
          </a:p>
          <a:p>
            <a:pPr marL="171450" indent="-171450">
              <a:buFont typeface="Arial" panose="020B0604020202020204" pitchFamily="34" charset="0"/>
              <a:buChar char="•"/>
            </a:pPr>
            <a:r>
              <a:rPr lang="fr-FR" b="0" noProof="0" dirty="0"/>
              <a:t>Quels sont les facteurs de risque de</a:t>
            </a:r>
            <a:r>
              <a:rPr lang="fr-FR" b="0" baseline="0" noProof="0" dirty="0"/>
              <a:t> flambées </a:t>
            </a:r>
            <a:r>
              <a:rPr lang="fr-FR" b="0" noProof="0" dirty="0"/>
              <a:t>épidémiques</a:t>
            </a:r>
            <a:r>
              <a:rPr lang="fr-FR" b="0" baseline="0" noProof="0" dirty="0"/>
              <a:t> lors de </a:t>
            </a:r>
            <a:r>
              <a:rPr lang="fr-FR" b="0" noProof="0" dirty="0"/>
              <a:t>situations d’urgence?</a:t>
            </a:r>
          </a:p>
          <a:p>
            <a:pPr marL="171450" indent="-171450">
              <a:buFont typeface="Arial" panose="020B0604020202020204" pitchFamily="34" charset="0"/>
              <a:buChar char="•"/>
            </a:pPr>
            <a:r>
              <a:rPr lang="fr-FR" b="0" noProof="0" dirty="0"/>
              <a:t>De</a:t>
            </a:r>
            <a:r>
              <a:rPr lang="fr-FR" b="0" baseline="0" noProof="0" dirty="0"/>
              <a:t> quelle manière ces facteurs sont-ils liés à la triade épidémiologique ?</a:t>
            </a:r>
          </a:p>
          <a:p>
            <a:endParaRPr lang="fr-FR" b="0" baseline="0" noProof="0" dirty="0"/>
          </a:p>
          <a:p>
            <a:r>
              <a:rPr lang="fr-FR" b="1" baseline="0" noProof="0" dirty="0"/>
              <a:t>RÉPONSE/Points à mettre en avant :</a:t>
            </a:r>
            <a:endParaRPr lang="fr-FR" b="0" baseline="0" noProof="0" dirty="0"/>
          </a:p>
          <a:p>
            <a:pPr marL="171450" indent="-171450">
              <a:buFont typeface="Arial" panose="020B0604020202020204" pitchFamily="34" charset="0"/>
              <a:buChar char="•"/>
            </a:pPr>
            <a:r>
              <a:rPr lang="fr-FR" b="0" baseline="0" noProof="0" dirty="0"/>
              <a:t>Les facteurs environnementaux sont l’eau et les installations d’assainissement</a:t>
            </a:r>
          </a:p>
          <a:p>
            <a:pPr marL="171450" indent="-171450">
              <a:buFont typeface="Arial" panose="020B0604020202020204" pitchFamily="34" charset="0"/>
              <a:buChar char="•"/>
            </a:pPr>
            <a:r>
              <a:rPr lang="fr-FR" b="0" baseline="0" noProof="0" dirty="0"/>
              <a:t>Les facteurs liés à l’hôte sont une faible immunité et une faible couverture vaccinale</a:t>
            </a:r>
          </a:p>
          <a:p>
            <a:pPr marL="171450" indent="-171450">
              <a:buFont typeface="Arial" panose="020B0604020202020204" pitchFamily="34" charset="0"/>
              <a:buChar char="•"/>
            </a:pPr>
            <a:r>
              <a:rPr lang="fr-FR" b="0" baseline="0" noProof="0" dirty="0"/>
              <a:t>Les facteurs liés à l’agent sont une forte densité de population (risque accru d’exposition à l’agent) </a:t>
            </a:r>
          </a:p>
          <a:p>
            <a:pPr marL="171450" indent="-171450">
              <a:buFont typeface="Arial" panose="020B0604020202020204" pitchFamily="34" charset="0"/>
              <a:buChar char="•"/>
            </a:pPr>
            <a:r>
              <a:rPr lang="fr-FR" b="0" baseline="0" noProof="0" dirty="0"/>
              <a:t>Au cours de certaines situations d’urgence, le risque d’exposition à des vecteurs potentiels porteurs de l’agent peut être plus élevé</a:t>
            </a:r>
            <a:endParaRPr lang="fr-FR" b="1" noProof="0" dirty="0"/>
          </a:p>
          <a:p>
            <a:endParaRPr lang="fr-FR" b="1" noProof="0" dirty="0"/>
          </a:p>
          <a:p>
            <a:r>
              <a:rPr lang="fr-FR" b="1" noProof="0" dirty="0"/>
              <a:t>Si les participants ne savent</a:t>
            </a:r>
            <a:r>
              <a:rPr lang="fr-FR" b="1" baseline="0" noProof="0" dirty="0"/>
              <a:t> pas ce que</a:t>
            </a:r>
            <a:r>
              <a:rPr lang="fr-FR" b="1" noProof="0" dirty="0"/>
              <a:t> WASH signifie, envisagez d’introduire le concept ici. WASH = Eau, assainissement et hygiène</a:t>
            </a:r>
          </a:p>
          <a:p>
            <a:endParaRPr lang="fr-FR" b="1" noProof="0" dirty="0"/>
          </a:p>
          <a:p>
            <a:endParaRPr lang="fr-FR" b="1" noProof="0" dirty="0"/>
          </a:p>
          <a:p>
            <a:endParaRPr lang="fr-FR" altLang="en-US" b="1" noProof="0" dirty="0">
              <a:latin typeface="Arial" charset="0"/>
              <a:cs typeface="Arial" charset="0"/>
            </a:endParaRPr>
          </a:p>
          <a:p>
            <a:endParaRPr lang="en-US" b="1"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29</a:t>
            </a:fld>
            <a:endParaRPr lang="en-US" altLang="en-US"/>
          </a:p>
        </p:txBody>
      </p:sp>
    </p:spTree>
    <p:extLst>
      <p:ext uri="{BB962C8B-B14F-4D97-AF65-F5344CB8AC3E}">
        <p14:creationId xmlns:p14="http://schemas.microsoft.com/office/powerpoint/2010/main" val="3826499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Sources : https://www.cdc.gov/onehealth/index.html; http://www.who.int/features/qa/one-health/en/ </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30</a:t>
            </a:fld>
            <a:endParaRPr lang="en-US" altLang="en-US"/>
          </a:p>
        </p:txBody>
      </p:sp>
    </p:spTree>
    <p:extLst>
      <p:ext uri="{BB962C8B-B14F-4D97-AF65-F5344CB8AC3E}">
        <p14:creationId xmlns:p14="http://schemas.microsoft.com/office/powerpoint/2010/main" val="11933259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Shape 568"/>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69" name="Shape 569"/>
          <p:cNvSpPr>
            <a:spLocks noGrp="1"/>
          </p:cNvSpPr>
          <p:nvPr>
            <p:ph type="body" sz="quarter" idx="1"/>
          </p:nvPr>
        </p:nvSpPr>
        <p:spPr>
          <a:prstGeom prst="rect">
            <a:avLst/>
          </a:prstGeom>
        </p:spPr>
        <p:txBody>
          <a:bodyPr/>
          <a:lstStyle/>
          <a:p>
            <a:r>
              <a:rPr dirty="0"/>
              <a:t>Evolution from stage 1 to stage 5 takes some time, as shown on this graph. By acting BEFORE the pathological agent has reached capacity to amplify in human populations, it is possible to anticipate disease, control them more easily and rapidly and prevent epidemics</a:t>
            </a:r>
          </a:p>
        </p:txBody>
      </p:sp>
    </p:spTree>
    <p:extLst>
      <p:ext uri="{BB962C8B-B14F-4D97-AF65-F5344CB8AC3E}">
        <p14:creationId xmlns:p14="http://schemas.microsoft.com/office/powerpoint/2010/main" val="696957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319" name="Shape 319"/>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7992359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701675" y="4416425"/>
            <a:ext cx="5607050" cy="2670175"/>
          </a:xfrm>
        </p:spPr>
        <p:txBody>
          <a:bodyPr/>
          <a:lstStyle/>
          <a:p>
            <a:pPr>
              <a:lnSpc>
                <a:spcPct val="150000"/>
              </a:lnSpc>
              <a:spcAft>
                <a:spcPts val="588"/>
              </a:spcAft>
              <a:defRPr/>
            </a:pPr>
            <a:r>
              <a:rPr lang="fr-FR" noProof="0" dirty="0">
                <a:latin typeface="Arial" panose="020B0604020202020204" pitchFamily="34" charset="0"/>
                <a:cs typeface="Arial" panose="020B0604020202020204" pitchFamily="34" charset="0"/>
              </a:rPr>
              <a:t>&lt;</a:t>
            </a:r>
            <a:r>
              <a:rPr lang="fr-FR" b="1" noProof="0" dirty="0">
                <a:latin typeface="Arial" panose="020B0604020202020204" pitchFamily="34" charset="0"/>
                <a:cs typeface="Arial" panose="020B0604020202020204" pitchFamily="34" charset="0"/>
              </a:rPr>
              <a:t>LIRE</a:t>
            </a:r>
            <a:r>
              <a:rPr lang="fr-FR" noProof="0" dirty="0">
                <a:solidFill>
                  <a:srgbClr val="000000"/>
                </a:solidFill>
                <a:latin typeface="Arial" pitchFamily="34" charset="0"/>
                <a:cs typeface="Arial" pitchFamily="34" charset="0"/>
              </a:rPr>
              <a:t> la</a:t>
            </a:r>
            <a:r>
              <a:rPr lang="fr-FR" baseline="0" noProof="0" dirty="0">
                <a:solidFill>
                  <a:srgbClr val="000000"/>
                </a:solidFill>
                <a:latin typeface="Arial" pitchFamily="34" charset="0"/>
                <a:cs typeface="Arial" pitchFamily="34" charset="0"/>
              </a:rPr>
              <a:t> question et attendez les réponses des participants</a:t>
            </a:r>
            <a:r>
              <a:rPr lang="fr-FR" noProof="0" dirty="0">
                <a:solidFill>
                  <a:srgbClr val="000000"/>
                </a:solidFill>
                <a:latin typeface="Arial" pitchFamily="34" charset="0"/>
                <a:cs typeface="Arial" pitchFamily="34" charset="0"/>
              </a:rPr>
              <a:t>.&gt;</a:t>
            </a:r>
          </a:p>
          <a:p>
            <a:pPr>
              <a:lnSpc>
                <a:spcPct val="150000"/>
              </a:lnSpc>
              <a:spcAft>
                <a:spcPts val="588"/>
              </a:spcAft>
              <a:defRPr/>
            </a:pPr>
            <a:endParaRPr lang="fr-FR" noProof="0" dirty="0">
              <a:solidFill>
                <a:srgbClr val="000000"/>
              </a:solidFill>
              <a:latin typeface="Arial" pitchFamily="34" charset="0"/>
              <a:cs typeface="Arial" pitchFamily="34" charset="0"/>
            </a:endParaRPr>
          </a:p>
          <a:p>
            <a:pPr>
              <a:lnSpc>
                <a:spcPct val="150000"/>
              </a:lnSpc>
              <a:spcAft>
                <a:spcPts val="588"/>
              </a:spcAft>
              <a:defRPr/>
            </a:pPr>
            <a:r>
              <a:rPr lang="fr-FR" noProof="0" dirty="0">
                <a:solidFill>
                  <a:srgbClr val="000000"/>
                </a:solidFill>
                <a:latin typeface="Arial" pitchFamily="34" charset="0"/>
                <a:cs typeface="Arial" pitchFamily="34" charset="0"/>
              </a:rPr>
              <a:t>&lt;</a:t>
            </a:r>
            <a:r>
              <a:rPr lang="fr-FR" b="1" noProof="0" dirty="0">
                <a:solidFill>
                  <a:srgbClr val="000000"/>
                </a:solidFill>
                <a:latin typeface="Arial" pitchFamily="34" charset="0"/>
                <a:cs typeface="Arial" pitchFamily="34" charset="0"/>
              </a:rPr>
              <a:t>CLIQUEZ</a:t>
            </a:r>
            <a:r>
              <a:rPr lang="fr-FR" noProof="0" dirty="0">
                <a:solidFill>
                  <a:srgbClr val="000000"/>
                </a:solidFill>
                <a:latin typeface="Arial" pitchFamily="34" charset="0"/>
                <a:cs typeface="Arial" pitchFamily="34" charset="0"/>
              </a:rPr>
              <a:t> pour</a:t>
            </a:r>
            <a:r>
              <a:rPr lang="fr-FR" baseline="0" noProof="0" dirty="0">
                <a:solidFill>
                  <a:srgbClr val="000000"/>
                </a:solidFill>
                <a:latin typeface="Arial" pitchFamily="34" charset="0"/>
                <a:cs typeface="Arial" pitchFamily="34" charset="0"/>
              </a:rPr>
              <a:t> faire apparaître la bonne réponse</a:t>
            </a:r>
            <a:r>
              <a:rPr lang="fr-FR" noProof="0" dirty="0">
                <a:solidFill>
                  <a:srgbClr val="000000"/>
                </a:solidFill>
                <a:latin typeface="Arial" pitchFamily="34" charset="0"/>
                <a:cs typeface="Arial" pitchFamily="34" charset="0"/>
              </a:rPr>
              <a:t>.&gt;</a:t>
            </a:r>
          </a:p>
          <a:p>
            <a:pPr>
              <a:lnSpc>
                <a:spcPct val="150000"/>
              </a:lnSpc>
              <a:spcAft>
                <a:spcPts val="588"/>
              </a:spcAft>
              <a:defRPr/>
            </a:pPr>
            <a:endParaRPr lang="fr-FR" b="1" noProof="0" dirty="0">
              <a:solidFill>
                <a:srgbClr val="000000"/>
              </a:solidFill>
              <a:latin typeface="Arial" pitchFamily="34" charset="0"/>
              <a:cs typeface="Arial" pitchFamily="34" charset="0"/>
            </a:endParaRPr>
          </a:p>
          <a:p>
            <a:pPr>
              <a:lnSpc>
                <a:spcPct val="150000"/>
              </a:lnSpc>
              <a:spcAft>
                <a:spcPts val="588"/>
              </a:spcAft>
              <a:defRPr/>
            </a:pPr>
            <a:endParaRPr lang="fr-FR" b="1" noProof="0" dirty="0">
              <a:solidFill>
                <a:srgbClr val="000000"/>
              </a:solidFill>
              <a:latin typeface="Arial" pitchFamily="34" charset="0"/>
              <a:cs typeface="Arial" pitchFamily="34" charset="0"/>
            </a:endParaRPr>
          </a:p>
          <a:p>
            <a:pPr>
              <a:lnSpc>
                <a:spcPct val="150000"/>
              </a:lnSpc>
              <a:spcAft>
                <a:spcPts val="588"/>
              </a:spcAft>
              <a:defRPr/>
            </a:pPr>
            <a:r>
              <a:rPr lang="fr-FR" noProof="0" dirty="0">
                <a:solidFill>
                  <a:srgbClr val="000000"/>
                </a:solidFill>
                <a:latin typeface="Arial" pitchFamily="34" charset="0"/>
                <a:cs typeface="Arial" pitchFamily="34" charset="0"/>
              </a:rPr>
              <a:t>La</a:t>
            </a:r>
            <a:r>
              <a:rPr lang="fr-FR" baseline="0" noProof="0" dirty="0">
                <a:solidFill>
                  <a:srgbClr val="000000"/>
                </a:solidFill>
                <a:latin typeface="Arial" pitchFamily="34" charset="0"/>
                <a:cs typeface="Arial" pitchFamily="34" charset="0"/>
              </a:rPr>
              <a:t> bonne réponse est </a:t>
            </a:r>
            <a:r>
              <a:rPr lang="fr-FR" noProof="0" dirty="0">
                <a:solidFill>
                  <a:srgbClr val="000000"/>
                </a:solidFill>
                <a:latin typeface="Arial" pitchFamily="34" charset="0"/>
                <a:cs typeface="Arial" pitchFamily="34" charset="0"/>
              </a:rPr>
              <a:t>C, Triade</a:t>
            </a:r>
            <a:r>
              <a:rPr lang="fr-FR" baseline="0" noProof="0" dirty="0">
                <a:solidFill>
                  <a:srgbClr val="000000"/>
                </a:solidFill>
                <a:latin typeface="Arial" pitchFamily="34" charset="0"/>
                <a:cs typeface="Arial" pitchFamily="34" charset="0"/>
              </a:rPr>
              <a:t> Hôte</a:t>
            </a:r>
            <a:r>
              <a:rPr lang="fr-FR" noProof="0" dirty="0">
                <a:latin typeface="Arial" panose="020B0604020202020204" pitchFamily="34" charset="0"/>
                <a:cs typeface="Arial" panose="020B0604020202020204" pitchFamily="34" charset="0"/>
              </a:rPr>
              <a:t>, agent, environnement.</a:t>
            </a:r>
          </a:p>
          <a:p>
            <a:pPr marL="3235" eaLnBrk="1" fontAlgn="auto" hangingPunct="1">
              <a:lnSpc>
                <a:spcPct val="150000"/>
              </a:lnSpc>
              <a:spcBef>
                <a:spcPts val="0"/>
              </a:spcBef>
              <a:spcAft>
                <a:spcPts val="0"/>
              </a:spcAft>
              <a:defRPr/>
            </a:pPr>
            <a:endParaRPr lang="en-US" dirty="0">
              <a:latin typeface="Arial" panose="020B0604020202020204" pitchFamily="34" charset="0"/>
              <a:cs typeface="Arial" panose="020B0604020202020204" pitchFamily="34" charset="0"/>
            </a:endParaRPr>
          </a:p>
          <a:p>
            <a:pPr marL="3235" eaLnBrk="1" fontAlgn="auto" hangingPunct="1">
              <a:lnSpc>
                <a:spcPct val="150000"/>
              </a:lnSpc>
              <a:spcBef>
                <a:spcPts val="0"/>
              </a:spcBef>
              <a:spcAft>
                <a:spcPts val="0"/>
              </a:spcAft>
              <a:defRPr/>
            </a:pPr>
            <a:endParaRPr lang="en-US" b="1" dirty="0">
              <a:latin typeface="Arial" panose="020B0604020202020204" pitchFamily="34" charset="0"/>
              <a:cs typeface="Arial" panose="020B0604020202020204" pitchFamily="34" charset="0"/>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16D51145-D0B3-4EDE-863C-1F757F3E7A4F}" type="slidenum">
              <a:rPr lang="en-US" altLang="en-US" smtClean="0"/>
              <a:pPr>
                <a:spcBef>
                  <a:spcPct val="0"/>
                </a:spcBef>
              </a:pPr>
              <a:t>32</a:t>
            </a:fld>
            <a:endParaRPr lang="en-US" altLang="en-US"/>
          </a:p>
        </p:txBody>
      </p:sp>
      <p:sp>
        <p:nvSpPr>
          <p:cNvPr id="72709" name="Date Placeholder 4"/>
          <p:cNvSpPr>
            <a:spLocks noGrp="1"/>
          </p:cNvSpPr>
          <p:nvPr>
            <p:ph type="dt" sz="quarter"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AE3BE2B-DC0D-45D0-BB93-3B5411583D0B}" type="datetime1">
              <a:rPr lang="en-US" altLang="en-US" smtClean="0"/>
              <a:pPr fontAlgn="base">
                <a:spcBef>
                  <a:spcPct val="0"/>
                </a:spcBef>
                <a:spcAft>
                  <a:spcPct val="0"/>
                </a:spcAft>
                <a:defRPr/>
              </a:pPr>
              <a:t>6/12/2023</a:t>
            </a:fld>
            <a:endParaRPr lang="en-US" altLang="en-US" dirty="0"/>
          </a:p>
        </p:txBody>
      </p:sp>
    </p:spTree>
    <p:extLst>
      <p:ext uri="{BB962C8B-B14F-4D97-AF65-F5344CB8AC3E}">
        <p14:creationId xmlns:p14="http://schemas.microsoft.com/office/powerpoint/2010/main" val="41831410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701675" y="4416425"/>
            <a:ext cx="5607050" cy="2943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28688" eaLnBrk="1" hangingPunct="1">
              <a:lnSpc>
                <a:spcPct val="150000"/>
              </a:lnSpc>
              <a:spcBef>
                <a:spcPct val="0"/>
              </a:spcBef>
            </a:pPr>
            <a:endParaRPr lang="en-US" altLang="en-US" dirty="0">
              <a:latin typeface="Arial" charset="0"/>
              <a:cs typeface="Arial" charset="0"/>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E41C8EFA-DE62-468E-B2B5-F05C8AD0683B}" type="slidenum">
              <a:rPr lang="en-US" altLang="en-US" smtClean="0"/>
              <a:pPr>
                <a:spcBef>
                  <a:spcPct val="0"/>
                </a:spcBef>
              </a:pPr>
              <a:t>33</a:t>
            </a:fld>
            <a:endParaRPr lang="en-US" altLang="en-US"/>
          </a:p>
        </p:txBody>
      </p:sp>
    </p:spTree>
    <p:extLst>
      <p:ext uri="{BB962C8B-B14F-4D97-AF65-F5344CB8AC3E}">
        <p14:creationId xmlns:p14="http://schemas.microsoft.com/office/powerpoint/2010/main" val="8323971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1" dirty="0">
                <a:latin typeface="Arial" charset="0"/>
                <a:cs typeface="Arial" charset="0"/>
              </a:rPr>
              <a:t>&lt;</a:t>
            </a:r>
            <a:r>
              <a:rPr lang="fr-FR" altLang="en-US" b="1" noProof="0" dirty="0">
                <a:latin typeface="Arial" charset="0"/>
                <a:cs typeface="Arial" charset="0"/>
              </a:rPr>
              <a:t>LISEZ </a:t>
            </a:r>
            <a:r>
              <a:rPr lang="fr-FR" altLang="en-US" b="0" noProof="0" dirty="0">
                <a:latin typeface="Arial" charset="0"/>
                <a:cs typeface="Arial" charset="0"/>
              </a:rPr>
              <a:t>la</a:t>
            </a:r>
            <a:r>
              <a:rPr lang="fr-FR" altLang="en-US" b="0" baseline="0" noProof="0" dirty="0">
                <a:latin typeface="Arial" charset="0"/>
                <a:cs typeface="Arial" charset="0"/>
              </a:rPr>
              <a:t> définition de l’incidence, de la prévalence et du taux d’attaque.&gt;</a:t>
            </a:r>
            <a:endParaRPr lang="fr-FR" altLang="en-US" b="1" noProof="0"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latin typeface="Arial" charset="0"/>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latin typeface="Arial" charset="0"/>
                <a:cs typeface="+mn-cs"/>
              </a:rPr>
              <a:t>Source :</a:t>
            </a:r>
            <a:r>
              <a:rPr lang="en-US" b="0" baseline="0" dirty="0">
                <a:latin typeface="Arial" charset="0"/>
                <a:cs typeface="+mn-cs"/>
              </a:rPr>
              <a:t> </a:t>
            </a:r>
            <a:r>
              <a:rPr lang="en-US" dirty="0"/>
              <a:t>https://www.cdc.gov/ophss/csels/dsepd/ss1978/lesson3/section2.html</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34</a:t>
            </a:fld>
            <a:endParaRPr lang="en-US" altLang="en-US"/>
          </a:p>
        </p:txBody>
      </p:sp>
    </p:spTree>
    <p:extLst>
      <p:ext uri="{BB962C8B-B14F-4D97-AF65-F5344CB8AC3E}">
        <p14:creationId xmlns:p14="http://schemas.microsoft.com/office/powerpoint/2010/main" val="3022634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1" dirty="0">
                <a:latin typeface="Arial" charset="0"/>
                <a:cs typeface="Arial" charset="0"/>
              </a:rPr>
              <a:t>&lt;</a:t>
            </a:r>
            <a:r>
              <a:rPr lang="fr-FR" altLang="en-US" b="1" noProof="0" dirty="0">
                <a:latin typeface="Arial" charset="0"/>
                <a:cs typeface="Arial" charset="0"/>
              </a:rPr>
              <a:t>LISEZ </a:t>
            </a:r>
            <a:r>
              <a:rPr lang="fr-FR" altLang="en-US" b="0" noProof="0" dirty="0">
                <a:latin typeface="Arial" charset="0"/>
                <a:cs typeface="Arial" charset="0"/>
              </a:rPr>
              <a:t>la</a:t>
            </a:r>
            <a:r>
              <a:rPr lang="fr-FR" altLang="en-US" b="0" baseline="0" noProof="0" dirty="0">
                <a:latin typeface="Arial" charset="0"/>
                <a:cs typeface="Arial" charset="0"/>
              </a:rPr>
              <a:t> définition de l’incidence, de la prévalence et du taux d’attaque</a:t>
            </a:r>
            <a:r>
              <a:rPr lang="en-US" altLang="en-US" b="0" baseline="0" dirty="0">
                <a:latin typeface="Arial" charset="0"/>
                <a:cs typeface="Arial" charset="0"/>
              </a:rPr>
              <a:t>.&gt;</a:t>
            </a: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latin typeface="Arial" charset="0"/>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latin typeface="Arial" charset="0"/>
                <a:cs typeface="+mn-cs"/>
              </a:rPr>
              <a:t>Source :</a:t>
            </a:r>
            <a:r>
              <a:rPr lang="en-US" b="0" baseline="0" dirty="0">
                <a:latin typeface="Arial" charset="0"/>
                <a:cs typeface="+mn-cs"/>
              </a:rPr>
              <a:t> </a:t>
            </a:r>
            <a:r>
              <a:rPr lang="en-US" dirty="0"/>
              <a:t>https://www.cdc.gov/ophss/csels/dsepd/ss1978/lesson3/section2.html</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35</a:t>
            </a:fld>
            <a:endParaRPr lang="en-US" altLang="en-US"/>
          </a:p>
        </p:txBody>
      </p:sp>
    </p:spTree>
    <p:extLst>
      <p:ext uri="{BB962C8B-B14F-4D97-AF65-F5344CB8AC3E}">
        <p14:creationId xmlns:p14="http://schemas.microsoft.com/office/powerpoint/2010/main" val="661585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1" dirty="0">
                <a:latin typeface="Arial" charset="0"/>
                <a:cs typeface="Arial" charset="0"/>
              </a:rPr>
              <a:t>&lt;</a:t>
            </a:r>
            <a:r>
              <a:rPr lang="fr-FR" altLang="en-US" b="1" noProof="0" dirty="0">
                <a:latin typeface="Arial" charset="0"/>
                <a:cs typeface="Arial" charset="0"/>
              </a:rPr>
              <a:t>LISEZ </a:t>
            </a:r>
            <a:r>
              <a:rPr lang="fr-FR" altLang="en-US" b="0" noProof="0" dirty="0">
                <a:latin typeface="Arial" charset="0"/>
                <a:cs typeface="Arial" charset="0"/>
              </a:rPr>
              <a:t>la</a:t>
            </a:r>
            <a:r>
              <a:rPr lang="fr-FR" altLang="en-US" b="0" baseline="0" noProof="0" dirty="0">
                <a:latin typeface="Arial" charset="0"/>
                <a:cs typeface="Arial" charset="0"/>
              </a:rPr>
              <a:t> définition de l’incidence, de la prévalence et du taux d’attaque</a:t>
            </a:r>
            <a:r>
              <a:rPr lang="en-US" altLang="en-US" b="0" baseline="0" dirty="0">
                <a:latin typeface="Arial" charset="0"/>
                <a:cs typeface="Arial" charset="0"/>
              </a:rPr>
              <a:t>.&gt;</a:t>
            </a: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dirty="0">
              <a:latin typeface="Arial" charset="0"/>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latin typeface="Arial" charset="0"/>
                <a:cs typeface="+mn-cs"/>
              </a:rPr>
              <a:t>Source :</a:t>
            </a:r>
            <a:r>
              <a:rPr lang="en-US" b="0" baseline="0" dirty="0">
                <a:latin typeface="Arial" charset="0"/>
                <a:cs typeface="+mn-cs"/>
              </a:rPr>
              <a:t> </a:t>
            </a:r>
            <a:r>
              <a:rPr lang="en-US" dirty="0"/>
              <a:t>https://www.cdc.gov/ophss/csels/dsepd/ss1978/lesson3/section2.html</a:t>
            </a: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36</a:t>
            </a:fld>
            <a:endParaRPr lang="en-US" altLang="en-US"/>
          </a:p>
        </p:txBody>
      </p:sp>
    </p:spTree>
    <p:extLst>
      <p:ext uri="{BB962C8B-B14F-4D97-AF65-F5344CB8AC3E}">
        <p14:creationId xmlns:p14="http://schemas.microsoft.com/office/powerpoint/2010/main" val="11451970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&lt;</a:t>
            </a:r>
            <a:r>
              <a:rPr lang="fr-FR" b="1" noProof="0" dirty="0"/>
              <a:t>Remplacez la</a:t>
            </a:r>
            <a:r>
              <a:rPr lang="fr-FR" b="1" baseline="0" noProof="0" dirty="0"/>
              <a:t> lettre </a:t>
            </a:r>
            <a:r>
              <a:rPr lang="fr-FR" b="1" noProof="0" dirty="0"/>
              <a:t>X par</a:t>
            </a:r>
            <a:r>
              <a:rPr lang="fr-FR" b="1" baseline="0" noProof="0" dirty="0"/>
              <a:t> une maladie pertinente pour la région.</a:t>
            </a:r>
            <a:r>
              <a:rPr lang="fr-FR" b="1" noProof="0" dirty="0"/>
              <a:t>&gt;</a:t>
            </a:r>
          </a:p>
          <a:p>
            <a:endParaRPr lang="fr-FR" b="1" dirty="0"/>
          </a:p>
          <a:p>
            <a:r>
              <a:rPr lang="fr-FR" b="1" dirty="0"/>
              <a:t>POSEZ</a:t>
            </a:r>
            <a:r>
              <a:rPr lang="fr-FR" b="1" baseline="0" dirty="0"/>
              <a:t> LA QUESTION SUIVANTE </a:t>
            </a:r>
            <a:r>
              <a:rPr lang="fr-FR" b="1" dirty="0"/>
              <a:t>:</a:t>
            </a:r>
          </a:p>
          <a:p>
            <a:r>
              <a:rPr lang="fr-FR" b="0" dirty="0"/>
              <a:t>Dans</a:t>
            </a:r>
            <a:r>
              <a:rPr lang="fr-FR" b="0" baseline="0" dirty="0"/>
              <a:t> quel village la situation est la plus préoccupante </a:t>
            </a:r>
            <a:r>
              <a:rPr lang="fr-FR" b="0" dirty="0"/>
              <a:t>?</a:t>
            </a:r>
          </a:p>
          <a:p>
            <a:endParaRPr lang="fr-FR" b="0" dirty="0"/>
          </a:p>
          <a:p>
            <a:r>
              <a:rPr lang="fr-FR" b="0" dirty="0"/>
              <a:t>&lt; </a:t>
            </a:r>
            <a:r>
              <a:rPr lang="fr-FR" b="1" i="0" dirty="0"/>
              <a:t>Cliquez</a:t>
            </a:r>
            <a:r>
              <a:rPr lang="fr-FR" b="1" i="0" baseline="0" dirty="0"/>
              <a:t> pour plus d’informations et le calcul de l’incidence</a:t>
            </a:r>
            <a:r>
              <a:rPr lang="fr-FR" b="1" i="0" dirty="0"/>
              <a:t> </a:t>
            </a:r>
            <a:r>
              <a:rPr lang="fr-FR" b="0" dirty="0"/>
              <a:t>&gt;</a:t>
            </a:r>
          </a:p>
          <a:p>
            <a:endParaRPr lang="en-US" b="1" dirty="0"/>
          </a:p>
          <a:p>
            <a:r>
              <a:rPr lang="fr-FR" b="0" dirty="0"/>
              <a:t>Même si le Village A enregistre moins de cas, l’incidence de la maladie est plus élevée</a:t>
            </a:r>
            <a:r>
              <a:rPr lang="en-US" b="0" baseline="0" dirty="0"/>
              <a:t>. </a:t>
            </a:r>
          </a:p>
          <a:p>
            <a:r>
              <a:rPr lang="fr-FR" b="0" baseline="0" dirty="0"/>
              <a:t>Le village B enregistre plus de cas, mais en raison de nombre plus important d’habitants, l’incidence de la maladie est plus faible</a:t>
            </a:r>
            <a:r>
              <a:rPr lang="en-US" b="0" baseline="0" dirty="0"/>
              <a:t>.</a:t>
            </a:r>
          </a:p>
          <a:p>
            <a:endParaRPr lang="en-US" b="1" dirty="0"/>
          </a:p>
          <a:p>
            <a:r>
              <a:rPr lang="fr-FR" b="1" noProof="0" dirty="0"/>
              <a:t>Points</a:t>
            </a:r>
            <a:r>
              <a:rPr lang="fr-FR" b="1" baseline="0" noProof="0" dirty="0"/>
              <a:t> à mettre en avant</a:t>
            </a:r>
            <a:endParaRPr lang="fr-FR" b="1" noProof="0" dirty="0"/>
          </a:p>
          <a:p>
            <a:pPr marL="171450" indent="-171450">
              <a:buFont typeface="Arial" panose="020B0604020202020204" pitchFamily="34" charset="0"/>
              <a:buChar char="•"/>
            </a:pPr>
            <a:r>
              <a:rPr lang="fr-FR" b="0" noProof="0" dirty="0"/>
              <a:t>L’incidence de la maladie dépend de la taille de la population touchée par la maladie</a:t>
            </a:r>
            <a:endParaRPr lang="fr-FR" b="0" baseline="0" noProof="0" dirty="0"/>
          </a:p>
          <a:p>
            <a:pPr marL="171450" indent="-171450">
              <a:buFont typeface="Arial" panose="020B0604020202020204" pitchFamily="34" charset="0"/>
              <a:buChar char="•"/>
            </a:pPr>
            <a:r>
              <a:rPr lang="fr-FR" b="0" baseline="0" noProof="0" dirty="0"/>
              <a:t>Les mesures de la fréquence de la maladie aident à normaliser les données afin que nous puissions faire des comparaisons entre groupes (des villages, par exemple).</a:t>
            </a:r>
            <a:endParaRPr lang="fr-FR" b="0" noProof="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37</a:t>
            </a:fld>
            <a:endParaRPr lang="en-US" altLang="en-US"/>
          </a:p>
        </p:txBody>
      </p:sp>
    </p:spTree>
    <p:extLst>
      <p:ext uri="{BB962C8B-B14F-4D97-AF65-F5344CB8AC3E}">
        <p14:creationId xmlns:p14="http://schemas.microsoft.com/office/powerpoint/2010/main" val="28913779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&lt;</a:t>
            </a:r>
            <a:r>
              <a:rPr lang="fr-FR" b="1" noProof="0" dirty="0"/>
              <a:t>Remplacez la</a:t>
            </a:r>
            <a:r>
              <a:rPr lang="fr-FR" b="1" baseline="0" noProof="0" dirty="0"/>
              <a:t> lettre </a:t>
            </a:r>
            <a:r>
              <a:rPr lang="fr-FR" b="1" noProof="0" dirty="0"/>
              <a:t>X par</a:t>
            </a:r>
            <a:r>
              <a:rPr lang="fr-FR" b="1" baseline="0" noProof="0" dirty="0"/>
              <a:t> une maladie pertinente pour la région</a:t>
            </a:r>
            <a:r>
              <a:rPr lang="fr-FR" b="1" dirty="0"/>
              <a:t>&gt;</a:t>
            </a:r>
          </a:p>
          <a:p>
            <a:endParaRPr lang="fr-FR" b="1" dirty="0"/>
          </a:p>
          <a:p>
            <a:r>
              <a:rPr lang="fr-FR" b="1" dirty="0"/>
              <a:t>&lt;LISEZ</a:t>
            </a:r>
            <a:r>
              <a:rPr lang="fr-FR" b="1" baseline="0" dirty="0"/>
              <a:t> </a:t>
            </a:r>
            <a:r>
              <a:rPr lang="fr-FR" b="0" baseline="0" dirty="0"/>
              <a:t>la phrase et les questions.&gt;</a:t>
            </a:r>
            <a:endParaRPr lang="fr-FR" b="1" dirty="0"/>
          </a:p>
          <a:p>
            <a:endParaRPr lang="fr-FR" b="1" dirty="0"/>
          </a:p>
          <a:p>
            <a:r>
              <a:rPr lang="fr-FR" b="1" dirty="0"/>
              <a:t>Points à souligner :</a:t>
            </a:r>
          </a:p>
          <a:p>
            <a:pPr marL="171450" indent="-171450">
              <a:buFont typeface="Arial" panose="020B0604020202020204" pitchFamily="34" charset="0"/>
              <a:buChar char="•"/>
            </a:pPr>
            <a:r>
              <a:rPr lang="fr-FR" b="0" dirty="0"/>
              <a:t>Cette information indique</a:t>
            </a:r>
            <a:r>
              <a:rPr lang="fr-FR" b="0" baseline="0" dirty="0"/>
              <a:t> </a:t>
            </a:r>
            <a:r>
              <a:rPr lang="fr-FR" b="0" dirty="0"/>
              <a:t>que le nombre de nouveaux cas pour 100 000 personnes a augmenté d’octobre à novembre</a:t>
            </a:r>
            <a:r>
              <a:rPr lang="en-US" b="0" baseline="0" dirty="0"/>
              <a:t>.</a:t>
            </a:r>
          </a:p>
          <a:p>
            <a:pPr marL="171450" indent="-171450">
              <a:buFont typeface="Arial" panose="020B0604020202020204" pitchFamily="34" charset="0"/>
              <a:buChar char="•"/>
            </a:pPr>
            <a:r>
              <a:rPr lang="fr-FR" b="0" baseline="0" dirty="0"/>
              <a:t>Le niveau de préoccupation dépendra des chiffres qui étaient prévus pour la population. Si l’incidence prévue de la maladie est de 4 pour 100 000 habitants en novembre, une augmentation à 17 pour 100 000 habitants peut alerter les autorités sanitaires sur la possibilité d’une flambé épidémique. Toutefois, si la maladie est saisonnière et que l’incidence prévue en novembre était de 20 pour 100 000 habitants, cette augmentation n’est pas préoccupante</a:t>
            </a:r>
            <a:r>
              <a:rPr lang="en-US" b="0" baseline="0" dirty="0"/>
              <a:t>.</a:t>
            </a:r>
          </a:p>
          <a:p>
            <a:pPr marL="171450" indent="-171450">
              <a:buFont typeface="Arial" panose="020B0604020202020204" pitchFamily="34" charset="0"/>
              <a:buChar char="•"/>
            </a:pPr>
            <a:r>
              <a:rPr lang="fr-FR" b="0" baseline="0" dirty="0"/>
              <a:t>D’autres facteurs peuvent influer sur l’incidence, notamment les variations saisonnières de la maladie, les changements démographiques, </a:t>
            </a:r>
            <a:r>
              <a:rPr lang="en-US" b="0" baseline="0" dirty="0"/>
              <a:t>etc.</a:t>
            </a:r>
          </a:p>
          <a:p>
            <a:pPr marL="0" indent="0">
              <a:buFont typeface="Arial" panose="020B0604020202020204" pitchFamily="34" charset="0"/>
              <a:buNone/>
            </a:pPr>
            <a:endParaRPr lang="en-US" b="0"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altLang="en-US" b="1" dirty="0">
              <a:latin typeface="Arial" charset="0"/>
              <a:cs typeface="Arial" charset="0"/>
            </a:endParaRPr>
          </a:p>
          <a:p>
            <a:pPr marL="0" indent="0">
              <a:buFont typeface="Arial" panose="020B0604020202020204" pitchFamily="34" charset="0"/>
              <a:buNone/>
            </a:pPr>
            <a:endParaRPr lang="en-US" b="0" baseline="0" dirty="0"/>
          </a:p>
          <a:p>
            <a:pPr marL="0" indent="0">
              <a:buFont typeface="Arial" panose="020B0604020202020204" pitchFamily="34" charset="0"/>
              <a:buNone/>
            </a:pPr>
            <a:endParaRPr lang="en-US" b="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38</a:t>
            </a:fld>
            <a:endParaRPr lang="en-US" altLang="en-US"/>
          </a:p>
        </p:txBody>
      </p:sp>
    </p:spTree>
    <p:extLst>
      <p:ext uri="{BB962C8B-B14F-4D97-AF65-F5344CB8AC3E}">
        <p14:creationId xmlns:p14="http://schemas.microsoft.com/office/powerpoint/2010/main" val="7606673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b="1" dirty="0">
                <a:latin typeface="Arial" charset="0"/>
                <a:cs typeface="Arial" charset="0"/>
              </a:rPr>
              <a:t>&lt;</a:t>
            </a:r>
            <a:r>
              <a:rPr lang="fr-FR" altLang="en-US" b="1" noProof="0" dirty="0">
                <a:latin typeface="Arial" charset="0"/>
                <a:cs typeface="Arial" charset="0"/>
              </a:rPr>
              <a:t>LISEZ </a:t>
            </a:r>
            <a:r>
              <a:rPr lang="fr-FR" altLang="en-US" b="0" noProof="0" dirty="0">
                <a:latin typeface="Arial" charset="0"/>
                <a:cs typeface="Arial" charset="0"/>
              </a:rPr>
              <a:t>la</a:t>
            </a:r>
            <a:r>
              <a:rPr lang="fr-FR" altLang="en-US" b="0" baseline="0" noProof="0" dirty="0">
                <a:latin typeface="Arial" charset="0"/>
                <a:cs typeface="Arial" charset="0"/>
              </a:rPr>
              <a:t> définition de la morbidité, du taux de mortalité et du taux de létalité.&gt;</a:t>
            </a:r>
            <a:endParaRPr lang="fr-FR" altLang="en-US" b="1" noProof="0"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39</a:t>
            </a:fld>
            <a:endParaRPr lang="en-US" altLang="en-US"/>
          </a:p>
        </p:txBody>
      </p:sp>
    </p:spTree>
    <p:extLst>
      <p:ext uri="{BB962C8B-B14F-4D97-AF65-F5344CB8AC3E}">
        <p14:creationId xmlns:p14="http://schemas.microsoft.com/office/powerpoint/2010/main" val="14119282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&lt;</a:t>
            </a:r>
            <a:r>
              <a:rPr lang="fr-FR" b="1" noProof="0" dirty="0"/>
              <a:t>PASSEZ</a:t>
            </a:r>
            <a:r>
              <a:rPr lang="fr-FR" b="1" baseline="0" noProof="0" dirty="0"/>
              <a:t> EN REVUE</a:t>
            </a:r>
            <a:r>
              <a:rPr lang="fr-FR" noProof="0" dirty="0"/>
              <a:t> les</a:t>
            </a:r>
            <a:r>
              <a:rPr lang="fr-FR" baseline="0" noProof="0" dirty="0"/>
              <a:t> messages importants</a:t>
            </a:r>
            <a:r>
              <a:rPr lang="fr-FR" noProof="0" dirty="0"/>
              <a:t>.&gt;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endParaRPr lang="en-GB"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40</a:t>
            </a:fld>
            <a:endParaRPr lang="en-US" altLang="en-US"/>
          </a:p>
        </p:txBody>
      </p:sp>
    </p:spTree>
    <p:extLst>
      <p:ext uri="{BB962C8B-B14F-4D97-AF65-F5344CB8AC3E}">
        <p14:creationId xmlns:p14="http://schemas.microsoft.com/office/powerpoint/2010/main" val="6623714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4C5FB5B4-9F3D-474A-9F24-E7A61C245DBD}" type="slidenum">
              <a:rPr lang="en-US" altLang="en-US" smtClean="0"/>
              <a:pPr/>
              <a:t>42</a:t>
            </a:fld>
            <a:endParaRPr lang="en-US" altLang="en-US"/>
          </a:p>
        </p:txBody>
      </p:sp>
    </p:spTree>
    <p:extLst>
      <p:ext uri="{BB962C8B-B14F-4D97-AF65-F5344CB8AC3E}">
        <p14:creationId xmlns:p14="http://schemas.microsoft.com/office/powerpoint/2010/main" val="1007198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28688" eaLnBrk="1" hangingPunct="1">
              <a:lnSpc>
                <a:spcPct val="150000"/>
              </a:lnSpc>
              <a:spcBef>
                <a:spcPct val="0"/>
              </a:spcBef>
            </a:pPr>
            <a:r>
              <a:rPr lang="fr-FR" altLang="en-US" noProof="0" dirty="0">
                <a:latin typeface="Arial" charset="0"/>
                <a:cs typeface="Arial" charset="0"/>
              </a:rPr>
              <a:t>Nous</a:t>
            </a:r>
            <a:r>
              <a:rPr lang="fr-FR" altLang="en-US" baseline="0" noProof="0" dirty="0">
                <a:latin typeface="Arial" charset="0"/>
                <a:cs typeface="Arial" charset="0"/>
              </a:rPr>
              <a:t> étudierons ensuite les bases de l’épidémiologie, et son rôle dans les urgences de santé publique</a:t>
            </a:r>
            <a:r>
              <a:rPr lang="fr-FR" altLang="en-US" noProof="0" dirty="0">
                <a:latin typeface="Arial" charset="0"/>
                <a:cs typeface="Arial" charset="0"/>
              </a:rPr>
              <a:t>.</a:t>
            </a:r>
          </a:p>
          <a:p>
            <a:pPr defTabSz="928688" eaLnBrk="1" hangingPunct="1">
              <a:lnSpc>
                <a:spcPct val="150000"/>
              </a:lnSpc>
              <a:spcBef>
                <a:spcPct val="0"/>
              </a:spcBef>
            </a:pPr>
            <a:endParaRPr lang="en-US" altLang="en-US" b="1" dirty="0">
              <a:latin typeface="Arial" charset="0"/>
              <a:cs typeface="Arial" charset="0"/>
            </a:endParaRPr>
          </a:p>
          <a:p>
            <a:pPr defTabSz="928688" eaLnBrk="1" hangingPunct="1">
              <a:lnSpc>
                <a:spcPct val="150000"/>
              </a:lnSpc>
              <a:spcBef>
                <a:spcPct val="0"/>
              </a:spcBef>
            </a:pPr>
            <a:endParaRPr lang="en-US" altLang="en-US" b="1" dirty="0">
              <a:latin typeface="Arial" charset="0"/>
              <a:cs typeface="Arial" charset="0"/>
            </a:endParaRPr>
          </a:p>
          <a:p>
            <a:pPr defTabSz="928688" eaLnBrk="1" hangingPunct="1">
              <a:lnSpc>
                <a:spcPct val="150000"/>
              </a:lnSpc>
              <a:spcBef>
                <a:spcPct val="0"/>
              </a:spcBef>
            </a:pPr>
            <a:endParaRPr lang="en-US" altLang="en-US" dirty="0">
              <a:latin typeface="Arial" charset="0"/>
              <a:cs typeface="Arial" charset="0"/>
            </a:endParaRPr>
          </a:p>
          <a:p>
            <a:pPr defTabSz="928688" eaLnBrk="1" hangingPunct="1">
              <a:lnSpc>
                <a:spcPct val="150000"/>
              </a:lnSpc>
              <a:spcBef>
                <a:spcPct val="0"/>
              </a:spcBef>
            </a:pPr>
            <a:r>
              <a:rPr lang="en-US" altLang="en-US" dirty="0">
                <a:latin typeface="Arial" charset="0"/>
                <a:cs typeface="Arial" charset="0"/>
              </a:rPr>
              <a:t>Source :</a:t>
            </a:r>
            <a:r>
              <a:rPr lang="en-US" altLang="en-US" baseline="0" dirty="0">
                <a:latin typeface="Arial" charset="0"/>
                <a:cs typeface="Arial" charset="0"/>
              </a:rPr>
              <a:t>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t>
            </a:r>
            <a:r>
              <a:rPr lang="en-US" sz="1200" b="0" i="0" kern="1200" dirty="0" err="1">
                <a:solidFill>
                  <a:schemeClr val="tx1"/>
                </a:solidFill>
                <a:effectLst/>
                <a:latin typeface="Arial" charset="0"/>
                <a:ea typeface="+mn-ea"/>
                <a:cs typeface="+mn-cs"/>
              </a:rPr>
              <a:t>Disponible</a:t>
            </a:r>
            <a:r>
              <a:rPr lang="en-US" sz="1200" b="0" i="0" kern="1200" baseline="0" dirty="0">
                <a:solidFill>
                  <a:schemeClr val="tx1"/>
                </a:solidFill>
                <a:effectLst/>
                <a:latin typeface="Arial" charset="0"/>
                <a:ea typeface="+mn-ea"/>
                <a:cs typeface="+mn-cs"/>
              </a:rPr>
              <a:t> à :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br>
              <a:rPr lang="en-US" altLang="en-US" dirty="0">
                <a:latin typeface="Arial" charset="0"/>
                <a:cs typeface="Arial" charset="0"/>
              </a:rPr>
            </a:br>
            <a:endParaRPr lang="en-US" altLang="en-US" dirty="0">
              <a:latin typeface="Arial" charset="0"/>
              <a:cs typeface="Arial" charset="0"/>
            </a:endParaRPr>
          </a:p>
          <a:p>
            <a:endParaRPr lang="en-US" dirty="0"/>
          </a:p>
        </p:txBody>
      </p:sp>
      <p:sp>
        <p:nvSpPr>
          <p:cNvPr id="4" name="Espace réservé du numéro de diapositive 3"/>
          <p:cNvSpPr>
            <a:spLocks noGrp="1"/>
          </p:cNvSpPr>
          <p:nvPr>
            <p:ph type="sldNum" sz="quarter" idx="10"/>
          </p:nvPr>
        </p:nvSpPr>
        <p:spPr/>
        <p:txBody>
          <a:bodyPr/>
          <a:lstStyle/>
          <a:p>
            <a:fld id="{4C5FB5B4-9F3D-474A-9F24-E7A61C245DBD}" type="slidenum">
              <a:rPr lang="en-US" altLang="en-US" smtClean="0"/>
              <a:pPr/>
              <a:t>6</a:t>
            </a:fld>
            <a:endParaRPr lang="en-US" altLang="en-US"/>
          </a:p>
        </p:txBody>
      </p:sp>
    </p:spTree>
    <p:extLst>
      <p:ext uri="{BB962C8B-B14F-4D97-AF65-F5344CB8AC3E}">
        <p14:creationId xmlns:p14="http://schemas.microsoft.com/office/powerpoint/2010/main" val="23709629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4C5FB5B4-9F3D-474A-9F24-E7A61C245DBD}" type="slidenum">
              <a:rPr lang="en-US" altLang="en-US" smtClean="0"/>
              <a:pPr/>
              <a:t>43</a:t>
            </a:fld>
            <a:endParaRPr lang="en-US" altLang="en-US"/>
          </a:p>
        </p:txBody>
      </p:sp>
    </p:spTree>
    <p:extLst>
      <p:ext uri="{BB962C8B-B14F-4D97-AF65-F5344CB8AC3E}">
        <p14:creationId xmlns:p14="http://schemas.microsoft.com/office/powerpoint/2010/main" val="3260124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xfrm>
            <a:off x="701675" y="4416425"/>
            <a:ext cx="5607050" cy="2090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pPr>
            <a:br>
              <a:rPr lang="en-US" altLang="en-US" b="1" dirty="0">
                <a:latin typeface="Arial" charset="0"/>
                <a:cs typeface="Arial" charset="0"/>
              </a:rPr>
            </a:br>
            <a:r>
              <a:rPr lang="fr-FR" altLang="en-US" noProof="0" dirty="0">
                <a:latin typeface="Arial" charset="0"/>
                <a:cs typeface="Arial" charset="0"/>
              </a:rPr>
              <a:t>L’épidémiologie est</a:t>
            </a:r>
            <a:r>
              <a:rPr lang="fr-FR" altLang="en-US" baseline="0" noProof="0" dirty="0">
                <a:latin typeface="Arial" charset="0"/>
                <a:cs typeface="Arial" charset="0"/>
              </a:rPr>
              <a:t> une des sciences fondamentales utilisées dans le domaine de la santé publique</a:t>
            </a:r>
            <a:r>
              <a:rPr lang="fr-FR" altLang="en-US" noProof="0" dirty="0">
                <a:latin typeface="Arial" charset="0"/>
                <a:cs typeface="Arial" charset="0"/>
              </a:rPr>
              <a:t>.</a:t>
            </a:r>
          </a:p>
          <a:p>
            <a:pPr eaLnBrk="1" hangingPunct="1">
              <a:lnSpc>
                <a:spcPct val="150000"/>
              </a:lnSpc>
              <a:spcBef>
                <a:spcPct val="0"/>
              </a:spcBef>
            </a:pPr>
            <a:endParaRPr lang="fr-FR" altLang="en-US" noProof="0" dirty="0">
              <a:latin typeface="Arial" charset="0"/>
              <a:cs typeface="Arial" charset="0"/>
            </a:endParaRPr>
          </a:p>
          <a:p>
            <a:pPr eaLnBrk="1" hangingPunct="1">
              <a:lnSpc>
                <a:spcPct val="150000"/>
              </a:lnSpc>
              <a:spcBef>
                <a:spcPct val="0"/>
              </a:spcBef>
            </a:pPr>
            <a:r>
              <a:rPr lang="fr-FR" altLang="en-US" noProof="0" dirty="0">
                <a:latin typeface="Arial" charset="0"/>
                <a:cs typeface="Arial" charset="0"/>
              </a:rPr>
              <a:t>L’épidémiologie se</a:t>
            </a:r>
            <a:r>
              <a:rPr lang="fr-FR" altLang="en-US" baseline="0" noProof="0" dirty="0">
                <a:latin typeface="Arial" charset="0"/>
                <a:cs typeface="Arial" charset="0"/>
              </a:rPr>
              <a:t> définit </a:t>
            </a:r>
            <a:r>
              <a:rPr lang="fr-FR" altLang="en-US" noProof="0" dirty="0">
                <a:latin typeface="Arial" charset="0"/>
                <a:cs typeface="Arial" charset="0"/>
              </a:rPr>
              <a:t>comme</a:t>
            </a:r>
            <a:r>
              <a:rPr lang="fr-FR" altLang="en-US" baseline="0" noProof="0" dirty="0">
                <a:latin typeface="Arial" charset="0"/>
                <a:cs typeface="Arial" charset="0"/>
              </a:rPr>
              <a:t> « </a:t>
            </a:r>
            <a:r>
              <a:rPr lang="fr-FR" altLang="en-US" noProof="0" dirty="0">
                <a:latin typeface="Arial" charset="0"/>
                <a:cs typeface="Arial" charset="0"/>
              </a:rPr>
              <a:t>l’étude de la distribution et des déterminants des états de santé parmi des populations spécifiques et l’application de cette étude dans</a:t>
            </a:r>
            <a:r>
              <a:rPr lang="fr-FR" altLang="en-US" baseline="0" noProof="0" dirty="0">
                <a:latin typeface="Arial" charset="0"/>
                <a:cs typeface="Arial" charset="0"/>
              </a:rPr>
              <a:t> la lutte contre</a:t>
            </a:r>
            <a:r>
              <a:rPr lang="fr-FR" altLang="en-US" noProof="0" dirty="0">
                <a:latin typeface="Arial" charset="0"/>
                <a:cs typeface="Arial" charset="0"/>
              </a:rPr>
              <a:t> des problèmes</a:t>
            </a:r>
            <a:r>
              <a:rPr lang="fr-FR" altLang="en-US" baseline="0" noProof="0" dirty="0">
                <a:latin typeface="Arial" charset="0"/>
                <a:cs typeface="Arial" charset="0"/>
              </a:rPr>
              <a:t> de santé »</a:t>
            </a:r>
            <a:r>
              <a:rPr lang="fr-FR" altLang="en-US" noProof="0" dirty="0">
                <a:latin typeface="Arial" charset="0"/>
                <a:cs typeface="Arial" charset="0"/>
              </a:rPr>
              <a:t>.</a:t>
            </a:r>
          </a:p>
          <a:p>
            <a:pPr eaLnBrk="1" hangingPunct="1">
              <a:lnSpc>
                <a:spcPct val="150000"/>
              </a:lnSpc>
              <a:spcBef>
                <a:spcPct val="0"/>
              </a:spcBef>
            </a:pPr>
            <a:endParaRPr lang="fr-FR" altLang="en-US" noProof="0" dirty="0">
              <a:latin typeface="Arial" charset="0"/>
              <a:cs typeface="Arial" charset="0"/>
            </a:endParaRPr>
          </a:p>
          <a:p>
            <a:pPr eaLnBrk="1" hangingPunct="1">
              <a:lnSpc>
                <a:spcPct val="150000"/>
              </a:lnSpc>
              <a:spcBef>
                <a:spcPct val="0"/>
              </a:spcBef>
            </a:pPr>
            <a:r>
              <a:rPr lang="fr-FR" altLang="en-US" noProof="0" dirty="0">
                <a:latin typeface="Arial" charset="0"/>
                <a:cs typeface="Arial" charset="0"/>
              </a:rPr>
              <a:t>« En</a:t>
            </a:r>
            <a:r>
              <a:rPr lang="fr-FR" altLang="en-US" baseline="0" noProof="0" dirty="0">
                <a:latin typeface="Arial" charset="0"/>
                <a:cs typeface="Arial" charset="0"/>
              </a:rPr>
              <a:t> termes plus simples</a:t>
            </a:r>
            <a:r>
              <a:rPr lang="fr-FR" altLang="en-US" noProof="0" dirty="0">
                <a:latin typeface="Arial" charset="0"/>
                <a:cs typeface="Arial" charset="0"/>
              </a:rPr>
              <a:t>, l’épidémiologie</a:t>
            </a:r>
            <a:r>
              <a:rPr lang="fr-FR" altLang="en-US" baseline="0" noProof="0" dirty="0">
                <a:latin typeface="Arial" charset="0"/>
                <a:cs typeface="Arial" charset="0"/>
              </a:rPr>
              <a:t> </a:t>
            </a:r>
            <a:r>
              <a:rPr lang="fr-FR" altLang="en-US" noProof="0" dirty="0">
                <a:latin typeface="Arial" charset="0"/>
                <a:cs typeface="Arial" charset="0"/>
              </a:rPr>
              <a:t>est</a:t>
            </a:r>
            <a:r>
              <a:rPr lang="fr-FR" altLang="en-US" baseline="0" noProof="0" dirty="0">
                <a:latin typeface="Arial" charset="0"/>
                <a:cs typeface="Arial" charset="0"/>
              </a:rPr>
              <a:t> l’étude de la cause et de la charge d’une maladie, et vise à réduire cette charge chez les populations ».</a:t>
            </a:r>
            <a:r>
              <a:rPr lang="fr-FR" altLang="en-US" noProof="0" dirty="0">
                <a:latin typeface="Arial" charset="0"/>
                <a:cs typeface="Arial" charset="0"/>
              </a:rPr>
              <a:t> </a:t>
            </a:r>
          </a:p>
          <a:p>
            <a:pPr eaLnBrk="1" hangingPunct="1">
              <a:lnSpc>
                <a:spcPct val="150000"/>
              </a:lnSpc>
              <a:spcBef>
                <a:spcPct val="0"/>
              </a:spcBef>
            </a:pPr>
            <a:endParaRPr lang="en-US" altLang="en-US" dirty="0">
              <a:latin typeface="Arial" charset="0"/>
              <a:cs typeface="Arial" charset="0"/>
            </a:endParaRPr>
          </a:p>
          <a:p>
            <a:pPr eaLnBrk="1" hangingPunct="1">
              <a:lnSpc>
                <a:spcPct val="150000"/>
              </a:lnSpc>
              <a:spcBef>
                <a:spcPct val="0"/>
              </a:spcBef>
            </a:pPr>
            <a:endParaRPr lang="en-US" altLang="en-US" b="1" dirty="0">
              <a:solidFill>
                <a:srgbClr val="000000"/>
              </a:solidFill>
              <a:latin typeface="Arial" charset="0"/>
              <a:cs typeface="Arial" charset="0"/>
            </a:endParaRPr>
          </a:p>
          <a:p>
            <a:pPr eaLnBrk="1" hangingPunct="1">
              <a:lnSpc>
                <a:spcPct val="150000"/>
              </a:lnSpc>
              <a:spcBef>
                <a:spcPct val="0"/>
              </a:spcBef>
            </a:pPr>
            <a:endParaRPr lang="en-US" altLang="en-US" dirty="0">
              <a:solidFill>
                <a:srgbClr val="000000"/>
              </a:solidFill>
              <a:latin typeface="Arial" charset="0"/>
              <a:cs typeface="Arial" charset="0"/>
            </a:endParaRPr>
          </a:p>
          <a:p>
            <a:pPr eaLnBrk="1" hangingPunct="1">
              <a:lnSpc>
                <a:spcPct val="150000"/>
              </a:lnSpc>
              <a:spcBef>
                <a:spcPct val="0"/>
              </a:spcBef>
            </a:pPr>
            <a:r>
              <a:rPr lang="en-US" altLang="en-US" dirty="0">
                <a:solidFill>
                  <a:srgbClr val="000000"/>
                </a:solidFill>
                <a:latin typeface="Arial" charset="0"/>
                <a:cs typeface="Arial" charset="0"/>
              </a:rPr>
              <a:t>Source :</a:t>
            </a:r>
            <a:r>
              <a:rPr lang="en-US" altLang="en-US" baseline="0" dirty="0">
                <a:solidFill>
                  <a:srgbClr val="000000"/>
                </a:solidFill>
                <a:latin typeface="Arial" charset="0"/>
                <a:cs typeface="Arial" charset="0"/>
              </a:rPr>
              <a:t> </a:t>
            </a:r>
            <a:r>
              <a:rPr lang="en-US" sz="1200" b="0" i="0" kern="1200" dirty="0">
                <a:solidFill>
                  <a:schemeClr val="tx1"/>
                </a:solidFill>
                <a:effectLst/>
                <a:latin typeface="Arial" charset="0"/>
                <a:ea typeface="+mn-ea"/>
                <a:cs typeface="+mn-cs"/>
              </a:rPr>
              <a:t>Centers for Disease Control and Prevention (CDC). Introduction to Public Health. In: Public Health 101 Series. Atlanta, GA: U.S. Department of Health and Human Services, CDC; 2014. </a:t>
            </a:r>
            <a:r>
              <a:rPr lang="fr-FR" sz="1200" b="0" i="0" kern="1200" noProof="0" dirty="0">
                <a:solidFill>
                  <a:schemeClr val="tx1"/>
                </a:solidFill>
                <a:effectLst/>
                <a:latin typeface="Arial" charset="0"/>
                <a:ea typeface="+mn-ea"/>
                <a:cs typeface="+mn-cs"/>
              </a:rPr>
              <a:t>Disponible</a:t>
            </a:r>
            <a:r>
              <a:rPr lang="fr-FR" sz="1200" b="0" i="0" kern="1200" baseline="0" noProof="0" dirty="0">
                <a:solidFill>
                  <a:schemeClr val="tx1"/>
                </a:solidFill>
                <a:effectLst/>
                <a:latin typeface="Arial" charset="0"/>
                <a:ea typeface="+mn-ea"/>
                <a:cs typeface="+mn-cs"/>
              </a:rPr>
              <a:t> à</a:t>
            </a:r>
            <a:r>
              <a:rPr lang="en-US" sz="1200" b="0" i="0" kern="1200" baseline="0" dirty="0">
                <a:solidFill>
                  <a:schemeClr val="tx1"/>
                </a:solidFill>
                <a:effectLst/>
                <a:latin typeface="Arial" charset="0"/>
                <a:ea typeface="+mn-ea"/>
                <a:cs typeface="+mn-cs"/>
              </a:rPr>
              <a:t> </a:t>
            </a:r>
            <a:r>
              <a:rPr lang="en-US" sz="1200" b="0" i="0" kern="1200" dirty="0">
                <a:solidFill>
                  <a:schemeClr val="tx1"/>
                </a:solidFill>
                <a:effectLst/>
                <a:latin typeface="Arial" charset="0"/>
                <a:ea typeface="+mn-ea"/>
                <a:cs typeface="+mn-cs"/>
              </a:rPr>
              <a:t>: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p>
          <a:p>
            <a:pPr eaLnBrk="1" hangingPunct="1">
              <a:lnSpc>
                <a:spcPct val="150000"/>
              </a:lnSpc>
              <a:spcBef>
                <a:spcPct val="0"/>
              </a:spcBef>
            </a:pPr>
            <a:endParaRPr lang="en-US" altLang="en-US" dirty="0">
              <a:solidFill>
                <a:srgbClr val="000000"/>
              </a:solidFill>
              <a:latin typeface="Arial" charset="0"/>
              <a:cs typeface="Arial" charset="0"/>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91A1AF6D-6410-4B34-96D3-7644CF633F39}" type="slidenum">
              <a:rPr lang="en-US" altLang="en-US" smtClean="0"/>
              <a:pPr>
                <a:spcBef>
                  <a:spcPct val="0"/>
                </a:spcBef>
              </a:pPr>
              <a:t>7</a:t>
            </a:fld>
            <a:endParaRPr lang="en-US" altLang="en-US"/>
          </a:p>
        </p:txBody>
      </p:sp>
      <p:sp>
        <p:nvSpPr>
          <p:cNvPr id="68613" name="Date Placeholder 4"/>
          <p:cNvSpPr>
            <a:spLocks noGrp="1"/>
          </p:cNvSpPr>
          <p:nvPr>
            <p:ph type="dt" sz="quarter"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D90BF3B-AF1D-4C8E-BCF8-658935E38F9A}" type="datetime1">
              <a:rPr lang="en-US" altLang="en-US" smtClean="0"/>
              <a:pPr fontAlgn="base">
                <a:spcBef>
                  <a:spcPct val="0"/>
                </a:spcBef>
                <a:spcAft>
                  <a:spcPct val="0"/>
                </a:spcAft>
                <a:defRPr/>
              </a:pPr>
              <a:t>6/12/2023</a:t>
            </a:fld>
            <a:endParaRPr lang="en-US" altLang="en-US" dirty="0"/>
          </a:p>
        </p:txBody>
      </p:sp>
    </p:spTree>
    <p:extLst>
      <p:ext uri="{BB962C8B-B14F-4D97-AF65-F5344CB8AC3E}">
        <p14:creationId xmlns:p14="http://schemas.microsoft.com/office/powerpoint/2010/main" val="438960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noProof="0" dirty="0"/>
              <a:t>DÉFINISSEZ</a:t>
            </a:r>
            <a:r>
              <a:rPr lang="fr-FR" b="1" baseline="0" noProof="0" dirty="0"/>
              <a:t> LES TERMES SUIVANTS </a:t>
            </a:r>
            <a:r>
              <a:rPr lang="fr-FR" b="1" noProof="0" dirty="0"/>
              <a:t>:</a:t>
            </a:r>
          </a:p>
          <a:p>
            <a:pPr marL="171450" lvl="0" indent="-171450">
              <a:buFont typeface="Arial" panose="020B0604020202020204" pitchFamily="34" charset="0"/>
              <a:buChar char="•"/>
            </a:pPr>
            <a:r>
              <a:rPr lang="fr-FR" sz="1200" b="1" kern="0" noProof="0" dirty="0"/>
              <a:t>Temps</a:t>
            </a:r>
            <a:r>
              <a:rPr lang="fr-FR" sz="1200" b="1" kern="0" baseline="0" noProof="0" dirty="0"/>
              <a:t> </a:t>
            </a:r>
            <a:r>
              <a:rPr lang="fr-FR" sz="1200" b="1" kern="0" noProof="0" dirty="0"/>
              <a:t>: </a:t>
            </a:r>
            <a:r>
              <a:rPr lang="fr-FR" sz="1200" b="0" kern="0" noProof="0" dirty="0"/>
              <a:t>quand</a:t>
            </a:r>
            <a:r>
              <a:rPr lang="fr-FR" sz="1200" b="0" kern="0" baseline="0" noProof="0" dirty="0"/>
              <a:t> les maladies apparaissent </a:t>
            </a:r>
            <a:r>
              <a:rPr lang="fr-FR" sz="1200" kern="0" noProof="0" dirty="0"/>
              <a:t>(c.à.d.</a:t>
            </a:r>
            <a:r>
              <a:rPr lang="fr-FR" sz="1200" kern="0" baseline="0" noProof="0" dirty="0"/>
              <a:t> </a:t>
            </a:r>
            <a:r>
              <a:rPr lang="fr-FR" sz="1200" kern="0" noProof="0" dirty="0"/>
              <a:t>jour, semaine, mois, année)</a:t>
            </a:r>
          </a:p>
          <a:p>
            <a:pPr marL="171450" lvl="0" indent="-171450">
              <a:buFont typeface="Arial" panose="020B0604020202020204" pitchFamily="34" charset="0"/>
              <a:buChar char="•"/>
            </a:pPr>
            <a:r>
              <a:rPr lang="fr-FR" sz="1200" b="1" kern="0" noProof="0" dirty="0"/>
              <a:t>Lieu</a:t>
            </a:r>
            <a:r>
              <a:rPr lang="fr-FR" sz="1200" b="1" kern="0" baseline="0" noProof="0" dirty="0"/>
              <a:t> </a:t>
            </a:r>
            <a:r>
              <a:rPr lang="fr-FR" sz="1200" b="1" kern="0" noProof="0" dirty="0"/>
              <a:t>: </a:t>
            </a:r>
            <a:r>
              <a:rPr lang="fr-FR" sz="1200" b="0" kern="0" noProof="0" dirty="0"/>
              <a:t>où</a:t>
            </a:r>
            <a:r>
              <a:rPr lang="fr-FR" sz="1200" b="0" kern="0" baseline="0" noProof="0" dirty="0"/>
              <a:t> les maladies apparaissent</a:t>
            </a:r>
            <a:r>
              <a:rPr lang="fr-FR" sz="1200" kern="0" noProof="0" dirty="0"/>
              <a:t> (c.à.d. camp</a:t>
            </a:r>
            <a:r>
              <a:rPr lang="fr-FR" sz="1200" kern="0" baseline="0" noProof="0" dirty="0"/>
              <a:t>/ville/village, état/province, pays, région du monde</a:t>
            </a:r>
            <a:r>
              <a:rPr lang="fr-FR" sz="1200" kern="0" noProof="0" dirty="0"/>
              <a:t>)</a:t>
            </a:r>
          </a:p>
          <a:p>
            <a:pPr marL="171450" lvl="0" indent="-171450">
              <a:buFont typeface="Arial" panose="020B0604020202020204" pitchFamily="34" charset="0"/>
              <a:buChar char="•"/>
            </a:pPr>
            <a:r>
              <a:rPr lang="fr-FR" sz="1200" b="1" kern="0" noProof="0" dirty="0"/>
              <a:t>Personnes</a:t>
            </a:r>
            <a:r>
              <a:rPr lang="fr-FR" sz="1200" b="1" kern="0" baseline="0" noProof="0" dirty="0"/>
              <a:t> </a:t>
            </a:r>
            <a:r>
              <a:rPr lang="fr-FR" sz="1200" b="1" kern="0" noProof="0" dirty="0"/>
              <a:t>: </a:t>
            </a:r>
            <a:r>
              <a:rPr lang="fr-FR" sz="1200" b="0" kern="0" noProof="0" dirty="0"/>
              <a:t>chez</a:t>
            </a:r>
            <a:r>
              <a:rPr lang="fr-FR" sz="1200" b="0" kern="0" baseline="0" noProof="0" dirty="0"/>
              <a:t> qui les maladies apparaissent</a:t>
            </a:r>
            <a:r>
              <a:rPr lang="fr-FR" sz="1200" kern="0" noProof="0" dirty="0"/>
              <a:t> (c.à.d. âge, sexe, appartenance</a:t>
            </a:r>
            <a:r>
              <a:rPr lang="fr-FR" sz="1200" kern="0" baseline="0" noProof="0" dirty="0"/>
              <a:t> ethnique</a:t>
            </a:r>
            <a:r>
              <a:rPr lang="fr-FR" sz="1200" kern="0" noProof="0" dirty="0"/>
              <a:t>)</a:t>
            </a:r>
          </a:p>
          <a:p>
            <a:endParaRPr lang="fr-FR" noProof="0" dirty="0"/>
          </a:p>
          <a:p>
            <a:r>
              <a:rPr lang="fr-FR" b="1" noProof="0" dirty="0"/>
              <a:t>DEMANDEZ</a:t>
            </a:r>
            <a:r>
              <a:rPr lang="fr-FR" b="1" baseline="0" noProof="0" dirty="0"/>
              <a:t> AUX PARTICIPANTS </a:t>
            </a:r>
            <a:r>
              <a:rPr lang="fr-FR" b="1" noProof="0" dirty="0"/>
              <a:t>:</a:t>
            </a:r>
          </a:p>
          <a:p>
            <a:pPr marL="171450" indent="-171450">
              <a:buFont typeface="Arial" panose="020B0604020202020204" pitchFamily="34" charset="0"/>
              <a:buChar char="•"/>
            </a:pPr>
            <a:r>
              <a:rPr lang="fr-FR" noProof="0" dirty="0"/>
              <a:t>Pourquoi</a:t>
            </a:r>
            <a:r>
              <a:rPr lang="fr-FR" baseline="0" noProof="0" dirty="0"/>
              <a:t> ces informations (</a:t>
            </a:r>
            <a:r>
              <a:rPr lang="fr-FR" noProof="0" dirty="0"/>
              <a:t>temps, lieu, personnes) </a:t>
            </a:r>
            <a:r>
              <a:rPr lang="fr-FR" baseline="0" noProof="0" dirty="0"/>
              <a:t>sont-elles importantes </a:t>
            </a:r>
            <a:r>
              <a:rPr lang="fr-FR" noProof="0" dirty="0"/>
              <a:t>? De</a:t>
            </a:r>
            <a:r>
              <a:rPr lang="fr-FR" baseline="0" noProof="0" dirty="0"/>
              <a:t> quelle manière peuvent-elles nous aider à répondre à une urgence </a:t>
            </a:r>
            <a:r>
              <a:rPr lang="fr-FR" noProof="0" dirty="0"/>
              <a:t>?</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solidFill>
                <a:srgbClr val="000000"/>
              </a:solidFill>
              <a:latin typeface="Arial" charset="0"/>
              <a:cs typeface="Arial" charset="0"/>
            </a:endParaRP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8</a:t>
            </a:fld>
            <a:endParaRPr lang="en-US" altLang="en-US"/>
          </a:p>
        </p:txBody>
      </p:sp>
    </p:spTree>
    <p:extLst>
      <p:ext uri="{BB962C8B-B14F-4D97-AF65-F5344CB8AC3E}">
        <p14:creationId xmlns:p14="http://schemas.microsoft.com/office/powerpoint/2010/main" val="929137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a:t>
            </a:r>
            <a:r>
              <a:rPr lang="fr-FR" dirty="0"/>
              <a:t>Ce document épidémiologique nous montre l’évolution de la charge du choléra dans le temps et en fonction du lieu – il répond aux questions QUOI, QUAND, et OÙ. Ces informations épidémiologiques nous aident à concevoir des interventions appropriées</a:t>
            </a:r>
            <a:r>
              <a:rPr lang="en-US" dirty="0"/>
              <a:t>.</a:t>
            </a:r>
          </a:p>
          <a:p>
            <a:endParaRPr lang="en-US" dirty="0"/>
          </a:p>
          <a:p>
            <a:r>
              <a:rPr lang="fr-FR" b="1" noProof="0" dirty="0"/>
              <a:t>DEMANDEZ</a:t>
            </a:r>
            <a:r>
              <a:rPr lang="fr-FR" b="1" baseline="0" noProof="0" dirty="0"/>
              <a:t> AUX PARTICIPANTS </a:t>
            </a:r>
            <a:r>
              <a:rPr lang="fr-FR" b="1" noProof="0" dirty="0"/>
              <a:t>:</a:t>
            </a:r>
          </a:p>
          <a:p>
            <a:pPr marL="171450" indent="-171450">
              <a:buFont typeface="Arial" panose="020B0604020202020204" pitchFamily="34" charset="0"/>
              <a:buChar char="•"/>
            </a:pPr>
            <a:r>
              <a:rPr lang="fr-FR" b="0" noProof="0" dirty="0"/>
              <a:t>Quand</a:t>
            </a:r>
            <a:r>
              <a:rPr lang="fr-FR" b="0" baseline="0" noProof="0" dirty="0"/>
              <a:t> les cas de maladie apparaissent-ils  </a:t>
            </a:r>
            <a:r>
              <a:rPr lang="fr-FR" b="0" noProof="0" dirty="0"/>
              <a:t>? </a:t>
            </a:r>
          </a:p>
          <a:p>
            <a:pPr marL="628650" lvl="1" indent="-171450">
              <a:buFont typeface="Arial" panose="020B0604020202020204" pitchFamily="34" charset="0"/>
              <a:buChar char="•"/>
            </a:pPr>
            <a:r>
              <a:rPr lang="fr-FR" b="1" noProof="0" dirty="0"/>
              <a:t>RÉPONSE</a:t>
            </a:r>
            <a:r>
              <a:rPr lang="fr-FR" b="1" baseline="0" noProof="0" dirty="0"/>
              <a:t> </a:t>
            </a:r>
            <a:r>
              <a:rPr lang="fr-FR" b="1" noProof="0" dirty="0"/>
              <a:t>:</a:t>
            </a:r>
            <a:r>
              <a:rPr lang="fr-FR" b="1" baseline="0" noProof="0" dirty="0"/>
              <a:t> </a:t>
            </a:r>
            <a:r>
              <a:rPr lang="fr-FR" b="0" baseline="0" noProof="0" dirty="0"/>
              <a:t>entre</a:t>
            </a:r>
            <a:r>
              <a:rPr lang="fr-FR" b="0" noProof="0" dirty="0"/>
              <a:t> 1989</a:t>
            </a:r>
            <a:r>
              <a:rPr lang="fr-FR" b="0" baseline="0" noProof="0" dirty="0"/>
              <a:t> et </a:t>
            </a:r>
            <a:r>
              <a:rPr lang="fr-FR" b="0" noProof="0" dirty="0"/>
              <a:t>2016 </a:t>
            </a:r>
          </a:p>
          <a:p>
            <a:pPr marL="171450" indent="-171450">
              <a:buFont typeface="Arial" panose="020B0604020202020204" pitchFamily="34" charset="0"/>
              <a:buChar char="•"/>
            </a:pPr>
            <a:r>
              <a:rPr lang="fr-FR" b="0" noProof="0" dirty="0"/>
              <a:t>Quel</a:t>
            </a:r>
            <a:r>
              <a:rPr lang="fr-FR" b="0" baseline="0" noProof="0" dirty="0"/>
              <a:t> est le lieu </a:t>
            </a:r>
            <a:r>
              <a:rPr lang="fr-FR" b="0" noProof="0" dirty="0"/>
              <a:t>? </a:t>
            </a:r>
          </a:p>
          <a:p>
            <a:pPr marL="628650" lvl="1" indent="-171450">
              <a:buFont typeface="Arial" panose="020B0604020202020204" pitchFamily="34" charset="0"/>
              <a:buChar char="•"/>
            </a:pPr>
            <a:r>
              <a:rPr lang="fr-FR" b="1" noProof="0" dirty="0"/>
              <a:t>RÉPONSE :</a:t>
            </a:r>
            <a:r>
              <a:rPr lang="fr-FR" b="1" baseline="0" noProof="0" dirty="0"/>
              <a:t> </a:t>
            </a:r>
            <a:r>
              <a:rPr lang="fr-FR" b="0" baseline="0" noProof="0" dirty="0"/>
              <a:t>Le monde entier</a:t>
            </a:r>
            <a:r>
              <a:rPr lang="fr-FR" b="0" noProof="0" dirty="0"/>
              <a:t>/les différentes régions</a:t>
            </a:r>
            <a:r>
              <a:rPr lang="fr-FR" b="0" baseline="0" noProof="0" dirty="0"/>
              <a:t> du monde</a:t>
            </a:r>
            <a:endParaRPr lang="fr-FR" b="0" noProof="0" dirty="0"/>
          </a:p>
          <a:p>
            <a:pPr marL="171450" indent="-171450">
              <a:buFont typeface="Arial" panose="020B0604020202020204" pitchFamily="34" charset="0"/>
              <a:buChar char="•"/>
            </a:pPr>
            <a:r>
              <a:rPr lang="fr-FR" b="0" noProof="0" dirty="0"/>
              <a:t>Qui</a:t>
            </a:r>
            <a:r>
              <a:rPr lang="fr-FR" b="0" baseline="0" noProof="0" dirty="0"/>
              <a:t> sont les personnes touchées</a:t>
            </a:r>
            <a:r>
              <a:rPr lang="fr-FR" b="0" noProof="0" dirty="0"/>
              <a:t> ? </a:t>
            </a:r>
          </a:p>
          <a:p>
            <a:pPr marL="628650" lvl="1" indent="-171450">
              <a:buFont typeface="Arial" panose="020B0604020202020204" pitchFamily="34" charset="0"/>
              <a:buChar char="•"/>
            </a:pPr>
            <a:r>
              <a:rPr lang="fr-FR" b="1" noProof="0" dirty="0"/>
              <a:t>RÉPONSE :</a:t>
            </a:r>
            <a:r>
              <a:rPr lang="fr-FR" b="1" baseline="0" noProof="0" dirty="0"/>
              <a:t> </a:t>
            </a:r>
            <a:r>
              <a:rPr lang="fr-FR" b="0" baseline="0" noProof="0" dirty="0"/>
              <a:t>difficile à dire en raisons des informations données par le tableau</a:t>
            </a:r>
            <a:r>
              <a:rPr lang="fr-FR" b="0" noProof="0" dirty="0"/>
              <a:t>, mais</a:t>
            </a:r>
            <a:r>
              <a:rPr lang="fr-FR" b="0" baseline="0" noProof="0" dirty="0"/>
              <a:t> des personnes de différentes régions du monde</a:t>
            </a:r>
            <a:endParaRPr lang="fr-FR" b="0" noProof="0"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solidFill>
                <a:srgbClr val="000000"/>
              </a:solidFill>
              <a:latin typeface="Arial" charset="0"/>
              <a:cs typeface="Arial" charset="0"/>
            </a:endParaRPr>
          </a:p>
          <a:p>
            <a:pPr marL="457200" lvl="1" indent="0">
              <a:buFont typeface="Arial" panose="020B0604020202020204" pitchFamily="34" charset="0"/>
              <a:buNone/>
            </a:pPr>
            <a:endParaRPr lang="en-US" b="0"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9</a:t>
            </a:fld>
            <a:endParaRPr lang="en-US" altLang="en-US"/>
          </a:p>
        </p:txBody>
      </p:sp>
    </p:spTree>
    <p:extLst>
      <p:ext uri="{BB962C8B-B14F-4D97-AF65-F5344CB8AC3E}">
        <p14:creationId xmlns:p14="http://schemas.microsoft.com/office/powerpoint/2010/main" val="1067421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xfrm>
            <a:off x="701675" y="4416425"/>
            <a:ext cx="5607050" cy="4498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spcBef>
                <a:spcPct val="0"/>
              </a:spcBef>
              <a:spcAft>
                <a:spcPts val="613"/>
              </a:spcAft>
            </a:pPr>
            <a:br>
              <a:rPr lang="en-US" altLang="en-US" b="1" dirty="0">
                <a:latin typeface="Arial" charset="0"/>
                <a:cs typeface="Arial" charset="0"/>
              </a:rPr>
            </a:br>
            <a:r>
              <a:rPr lang="fr-FR" altLang="en-US" b="0" noProof="0" dirty="0">
                <a:solidFill>
                  <a:srgbClr val="000000"/>
                </a:solidFill>
                <a:latin typeface="Arial" charset="0"/>
                <a:cs typeface="Arial" charset="0"/>
              </a:rPr>
              <a:t>Revoyons</a:t>
            </a:r>
            <a:r>
              <a:rPr lang="fr-FR" altLang="en-US" b="0" baseline="0" noProof="0" dirty="0">
                <a:solidFill>
                  <a:srgbClr val="000000"/>
                </a:solidFill>
                <a:latin typeface="Arial" charset="0"/>
                <a:cs typeface="Arial" charset="0"/>
              </a:rPr>
              <a:t> ce que nous avons appris jusqu’à présent en répondant à une petite question</a:t>
            </a:r>
            <a:r>
              <a:rPr lang="fr-FR" altLang="en-US" noProof="0" dirty="0">
                <a:solidFill>
                  <a:srgbClr val="000000"/>
                </a:solidFill>
                <a:latin typeface="Arial" charset="0"/>
                <a:cs typeface="Arial" charset="0"/>
              </a:rPr>
              <a:t>.</a:t>
            </a:r>
          </a:p>
          <a:p>
            <a:pPr eaLnBrk="1" hangingPunct="1">
              <a:lnSpc>
                <a:spcPct val="150000"/>
              </a:lnSpc>
              <a:spcBef>
                <a:spcPct val="0"/>
              </a:spcBef>
              <a:spcAft>
                <a:spcPts val="613"/>
              </a:spcAft>
            </a:pPr>
            <a:endParaRPr lang="fr-FR" altLang="en-US" b="1" dirty="0">
              <a:latin typeface="Arial" charset="0"/>
              <a:cs typeface="Arial" charset="0"/>
            </a:endParaRPr>
          </a:p>
          <a:p>
            <a:pPr>
              <a:lnSpc>
                <a:spcPct val="150000"/>
              </a:lnSpc>
              <a:spcAft>
                <a:spcPts val="588"/>
              </a:spcAft>
            </a:pPr>
            <a:r>
              <a:rPr lang="fr-FR" altLang="en-US" dirty="0">
                <a:latin typeface="Arial" charset="0"/>
                <a:cs typeface="Arial" charset="0"/>
              </a:rPr>
              <a:t>&lt;</a:t>
            </a:r>
            <a:r>
              <a:rPr lang="fr-FR" altLang="en-US" b="1" dirty="0">
                <a:latin typeface="Arial" charset="0"/>
                <a:cs typeface="Arial" charset="0"/>
              </a:rPr>
              <a:t>LIRE</a:t>
            </a:r>
            <a:r>
              <a:rPr lang="fr-FR" altLang="en-US" dirty="0">
                <a:solidFill>
                  <a:srgbClr val="000000"/>
                </a:solidFill>
                <a:latin typeface="Arial" charset="0"/>
                <a:cs typeface="Arial" charset="0"/>
              </a:rPr>
              <a:t> la</a:t>
            </a:r>
            <a:r>
              <a:rPr lang="fr-FR" altLang="en-US" baseline="0" dirty="0">
                <a:solidFill>
                  <a:srgbClr val="000000"/>
                </a:solidFill>
                <a:latin typeface="Arial" charset="0"/>
                <a:cs typeface="Arial" charset="0"/>
              </a:rPr>
              <a:t> question et attendre les réponses des participants</a:t>
            </a:r>
            <a:r>
              <a:rPr lang="fr-FR" altLang="en-US" dirty="0">
                <a:solidFill>
                  <a:srgbClr val="000000"/>
                </a:solidFill>
                <a:latin typeface="Arial" charset="0"/>
                <a:cs typeface="Arial" charset="0"/>
              </a:rPr>
              <a:t>.&gt;</a:t>
            </a:r>
          </a:p>
          <a:p>
            <a:pPr>
              <a:lnSpc>
                <a:spcPct val="150000"/>
              </a:lnSpc>
              <a:spcAft>
                <a:spcPts val="588"/>
              </a:spcAft>
            </a:pPr>
            <a:endParaRPr lang="fr-FR" altLang="en-US" dirty="0">
              <a:solidFill>
                <a:srgbClr val="000000"/>
              </a:solidFill>
              <a:latin typeface="Arial" charset="0"/>
              <a:cs typeface="Arial" charset="0"/>
            </a:endParaRPr>
          </a:p>
          <a:p>
            <a:pPr>
              <a:lnSpc>
                <a:spcPct val="150000"/>
              </a:lnSpc>
              <a:spcAft>
                <a:spcPts val="588"/>
              </a:spcAft>
            </a:pPr>
            <a:r>
              <a:rPr lang="fr-FR" altLang="en-US" dirty="0">
                <a:solidFill>
                  <a:srgbClr val="000000"/>
                </a:solidFill>
                <a:latin typeface="Arial" charset="0"/>
                <a:cs typeface="Arial" charset="0"/>
              </a:rPr>
              <a:t>&lt;</a:t>
            </a:r>
            <a:r>
              <a:rPr lang="fr-FR" altLang="en-US" b="1" dirty="0">
                <a:solidFill>
                  <a:srgbClr val="000000"/>
                </a:solidFill>
                <a:latin typeface="Arial" charset="0"/>
                <a:cs typeface="Arial" charset="0"/>
              </a:rPr>
              <a:t>CLIQUEZ</a:t>
            </a:r>
            <a:r>
              <a:rPr lang="fr-FR" altLang="en-US" dirty="0">
                <a:solidFill>
                  <a:srgbClr val="000000"/>
                </a:solidFill>
                <a:latin typeface="Arial" charset="0"/>
                <a:cs typeface="Arial" charset="0"/>
              </a:rPr>
              <a:t> pour</a:t>
            </a:r>
            <a:r>
              <a:rPr lang="fr-FR" altLang="en-US" baseline="0" dirty="0">
                <a:solidFill>
                  <a:srgbClr val="000000"/>
                </a:solidFill>
                <a:latin typeface="Arial" charset="0"/>
                <a:cs typeface="Arial" charset="0"/>
              </a:rPr>
              <a:t> faire apparaître la bonne réponse</a:t>
            </a:r>
            <a:r>
              <a:rPr lang="fr-FR" altLang="en-US" dirty="0">
                <a:solidFill>
                  <a:srgbClr val="000000"/>
                </a:solidFill>
                <a:latin typeface="Arial" charset="0"/>
                <a:cs typeface="Arial" charset="0"/>
              </a:rPr>
              <a:t>.&gt;</a:t>
            </a:r>
          </a:p>
          <a:p>
            <a:pPr>
              <a:lnSpc>
                <a:spcPct val="150000"/>
              </a:lnSpc>
              <a:spcAft>
                <a:spcPts val="588"/>
              </a:spcAft>
            </a:pPr>
            <a:endParaRPr lang="fr-FR" altLang="en-US" dirty="0">
              <a:solidFill>
                <a:srgbClr val="000000"/>
              </a:solidFill>
              <a:latin typeface="Arial" charset="0"/>
              <a:cs typeface="Arial" charset="0"/>
            </a:endParaRPr>
          </a:p>
          <a:p>
            <a:pPr>
              <a:lnSpc>
                <a:spcPct val="150000"/>
              </a:lnSpc>
              <a:spcAft>
                <a:spcPts val="588"/>
              </a:spcAft>
            </a:pPr>
            <a:r>
              <a:rPr lang="fr-FR" altLang="en-US" dirty="0">
                <a:solidFill>
                  <a:srgbClr val="000000"/>
                </a:solidFill>
                <a:latin typeface="Arial" charset="0"/>
                <a:cs typeface="Arial" charset="0"/>
              </a:rPr>
              <a:t>La</a:t>
            </a:r>
            <a:r>
              <a:rPr lang="fr-FR" altLang="en-US" baseline="0" dirty="0">
                <a:solidFill>
                  <a:srgbClr val="000000"/>
                </a:solidFill>
                <a:latin typeface="Arial" charset="0"/>
                <a:cs typeface="Arial" charset="0"/>
              </a:rPr>
              <a:t> bonne réponse est</a:t>
            </a:r>
            <a:r>
              <a:rPr lang="fr-FR" altLang="en-US" dirty="0">
                <a:solidFill>
                  <a:srgbClr val="000000"/>
                </a:solidFill>
                <a:latin typeface="Arial" charset="0"/>
                <a:cs typeface="Arial" charset="0"/>
              </a:rPr>
              <a:t> C, fournir</a:t>
            </a:r>
            <a:r>
              <a:rPr lang="fr-FR" altLang="en-US" baseline="0" dirty="0">
                <a:solidFill>
                  <a:srgbClr val="000000"/>
                </a:solidFill>
                <a:latin typeface="Arial" charset="0"/>
                <a:cs typeface="Arial" charset="0"/>
              </a:rPr>
              <a:t> un traitement aux patients dans des contextes cliniques</a:t>
            </a:r>
            <a:r>
              <a:rPr lang="fr-FR" altLang="en-US" dirty="0">
                <a:solidFill>
                  <a:srgbClr val="000000"/>
                </a:solidFill>
                <a:latin typeface="Arial" charset="0"/>
                <a:cs typeface="Arial" charset="0"/>
              </a:rPr>
              <a:t>.</a:t>
            </a:r>
          </a:p>
          <a:p>
            <a:pPr>
              <a:lnSpc>
                <a:spcPct val="150000"/>
              </a:lnSpc>
              <a:spcAft>
                <a:spcPts val="588"/>
              </a:spcAft>
            </a:pPr>
            <a:endParaRPr lang="en-US" altLang="en-US" dirty="0">
              <a:solidFill>
                <a:srgbClr val="000000"/>
              </a:solidFill>
              <a:latin typeface="Arial" charset="0"/>
              <a:cs typeface="Arial" charset="0"/>
            </a:endParaRPr>
          </a:p>
          <a:p>
            <a:pPr>
              <a:lnSpc>
                <a:spcPct val="150000"/>
              </a:lnSpc>
              <a:spcAft>
                <a:spcPts val="588"/>
              </a:spcAft>
            </a:pPr>
            <a:endParaRPr lang="en-US" altLang="en-US" b="1" dirty="0">
              <a:latin typeface="Arial" charset="0"/>
              <a:cs typeface="Arial" charset="0"/>
            </a:endParaRPr>
          </a:p>
          <a:p>
            <a:pPr>
              <a:lnSpc>
                <a:spcPct val="150000"/>
              </a:lnSpc>
              <a:spcAft>
                <a:spcPts val="588"/>
              </a:spcAft>
            </a:pPr>
            <a:endParaRPr lang="en-US" altLang="en-US" dirty="0">
              <a:latin typeface="Arial" charset="0"/>
              <a:cs typeface="Arial" charset="0"/>
            </a:endParaRPr>
          </a:p>
          <a:p>
            <a:pPr marL="0" marR="0" lvl="0" indent="0" algn="l" defTabSz="914400" rtl="0" eaLnBrk="0" fontAlgn="base" latinLnBrk="0" hangingPunct="0">
              <a:lnSpc>
                <a:spcPct val="150000"/>
              </a:lnSpc>
              <a:spcBef>
                <a:spcPct val="30000"/>
              </a:spcBef>
              <a:spcAft>
                <a:spcPts val="588"/>
              </a:spcAft>
              <a:buClrTx/>
              <a:buSzTx/>
              <a:buFontTx/>
              <a:buNone/>
              <a:tabLst/>
              <a:defRPr/>
            </a:pPr>
            <a:r>
              <a:rPr lang="en-US" sz="1200" b="0" i="0" kern="1200" dirty="0">
                <a:solidFill>
                  <a:schemeClr val="tx1"/>
                </a:solidFill>
                <a:effectLst/>
                <a:latin typeface="Arial" charset="0"/>
                <a:ea typeface="+mn-ea"/>
                <a:cs typeface="+mn-cs"/>
              </a:rPr>
              <a:t>Source: Centers for Disease Control and Prevention (CDC). Introduction to Public Health. In: Public Health 101 Series. Atlanta, GA: U.S. Department of Health and Human Services, CDC; 2014. Available at: </a:t>
            </a:r>
            <a:r>
              <a:rPr lang="en-US" sz="1200" b="0" i="0" u="sng" kern="1200" dirty="0">
                <a:solidFill>
                  <a:schemeClr val="tx1"/>
                </a:solidFill>
                <a:effectLst/>
                <a:latin typeface="Arial" charset="0"/>
                <a:ea typeface="+mn-ea"/>
                <a:cs typeface="+mn-cs"/>
                <a:hlinkClick r:id="rId3"/>
              </a:rPr>
              <a:t>https://www.cdc.gov/publichealth101/epidemiology.html</a:t>
            </a:r>
            <a:r>
              <a:rPr lang="en-US" sz="1200" b="0" i="0" kern="1200" dirty="0">
                <a:solidFill>
                  <a:schemeClr val="tx1"/>
                </a:solidFill>
                <a:effectLst/>
                <a:latin typeface="Arial" charset="0"/>
                <a:ea typeface="+mn-ea"/>
                <a:cs typeface="+mn-cs"/>
              </a:rPr>
              <a:t>.</a:t>
            </a:r>
            <a:endParaRPr lang="en-US" altLang="en-US" b="1" dirty="0">
              <a:latin typeface="Arial" charset="0"/>
              <a:cs typeface="Arial" charset="0"/>
            </a:endParaRPr>
          </a:p>
          <a:p>
            <a:pPr>
              <a:lnSpc>
                <a:spcPct val="150000"/>
              </a:lnSpc>
              <a:spcAft>
                <a:spcPts val="588"/>
              </a:spcAft>
            </a:pPr>
            <a:endParaRPr lang="en-US" altLang="en-US" dirty="0">
              <a:latin typeface="Arial" charset="0"/>
              <a:cs typeface="Arial" charset="0"/>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650" indent="-290513">
              <a:spcBef>
                <a:spcPct val="30000"/>
              </a:spcBef>
              <a:defRPr sz="1200">
                <a:solidFill>
                  <a:schemeClr val="tx1"/>
                </a:solidFill>
                <a:latin typeface="Calibri" pitchFamily="34" charset="0"/>
              </a:defRPr>
            </a:lvl2pPr>
            <a:lvl3pPr marL="1163638" indent="-231775">
              <a:spcBef>
                <a:spcPct val="30000"/>
              </a:spcBef>
              <a:defRPr sz="1200">
                <a:solidFill>
                  <a:schemeClr val="tx1"/>
                </a:solidFill>
                <a:latin typeface="Calibri" pitchFamily="34" charset="0"/>
              </a:defRPr>
            </a:lvl3pPr>
            <a:lvl4pPr marL="1630363" indent="-231775">
              <a:spcBef>
                <a:spcPct val="30000"/>
              </a:spcBef>
              <a:defRPr sz="1200">
                <a:solidFill>
                  <a:schemeClr val="tx1"/>
                </a:solidFill>
                <a:latin typeface="Calibri" pitchFamily="34" charset="0"/>
              </a:defRPr>
            </a:lvl4pPr>
            <a:lvl5pPr marL="2095500" indent="-231775">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a:spcBef>
                <a:spcPct val="0"/>
              </a:spcBef>
            </a:pPr>
            <a:fld id="{88526A2F-337A-43ED-9266-0F1BCA6F66A4}" type="slidenum">
              <a:rPr lang="en-US" altLang="en-US" smtClean="0"/>
              <a:pPr>
                <a:spcBef>
                  <a:spcPct val="0"/>
                </a:spcBef>
              </a:pPr>
              <a:t>10</a:t>
            </a:fld>
            <a:endParaRPr lang="en-US" altLang="en-US"/>
          </a:p>
        </p:txBody>
      </p:sp>
      <p:sp>
        <p:nvSpPr>
          <p:cNvPr id="72709" name="Date Placeholder 4"/>
          <p:cNvSpPr>
            <a:spLocks noGrp="1"/>
          </p:cNvSpPr>
          <p:nvPr>
            <p:ph type="dt" sz="quarter"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57066" indent="-291179">
              <a:defRPr>
                <a:solidFill>
                  <a:schemeClr val="tx1"/>
                </a:solidFill>
                <a:latin typeface="Calibri" pitchFamily="34" charset="0"/>
              </a:defRPr>
            </a:lvl2pPr>
            <a:lvl3pPr marL="1164717" indent="-232943">
              <a:defRPr>
                <a:solidFill>
                  <a:schemeClr val="tx1"/>
                </a:solidFill>
                <a:latin typeface="Calibri" pitchFamily="34" charset="0"/>
              </a:defRPr>
            </a:lvl3pPr>
            <a:lvl4pPr marL="1630604" indent="-232943">
              <a:defRPr>
                <a:solidFill>
                  <a:schemeClr val="tx1"/>
                </a:solidFill>
                <a:latin typeface="Calibri" pitchFamily="34" charset="0"/>
              </a:defRPr>
            </a:lvl4pPr>
            <a:lvl5pPr marL="2096491" indent="-232943">
              <a:defRPr>
                <a:solidFill>
                  <a:schemeClr val="tx1"/>
                </a:solidFill>
                <a:latin typeface="Calibri" pitchFamily="34" charset="0"/>
              </a:defRPr>
            </a:lvl5pPr>
            <a:lvl6pPr marL="2562377" indent="-232943" fontAlgn="base">
              <a:spcBef>
                <a:spcPct val="0"/>
              </a:spcBef>
              <a:spcAft>
                <a:spcPct val="0"/>
              </a:spcAft>
              <a:defRPr>
                <a:solidFill>
                  <a:schemeClr val="tx1"/>
                </a:solidFill>
                <a:latin typeface="Calibri" pitchFamily="34" charset="0"/>
              </a:defRPr>
            </a:lvl6pPr>
            <a:lvl7pPr marL="3028264" indent="-232943" fontAlgn="base">
              <a:spcBef>
                <a:spcPct val="0"/>
              </a:spcBef>
              <a:spcAft>
                <a:spcPct val="0"/>
              </a:spcAft>
              <a:defRPr>
                <a:solidFill>
                  <a:schemeClr val="tx1"/>
                </a:solidFill>
                <a:latin typeface="Calibri" pitchFamily="34" charset="0"/>
              </a:defRPr>
            </a:lvl7pPr>
            <a:lvl8pPr marL="3494151" indent="-232943" fontAlgn="base">
              <a:spcBef>
                <a:spcPct val="0"/>
              </a:spcBef>
              <a:spcAft>
                <a:spcPct val="0"/>
              </a:spcAft>
              <a:defRPr>
                <a:solidFill>
                  <a:schemeClr val="tx1"/>
                </a:solidFill>
                <a:latin typeface="Calibri" pitchFamily="34" charset="0"/>
              </a:defRPr>
            </a:lvl8pPr>
            <a:lvl9pPr marL="3960038" indent="-23294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AE3BE2B-DC0D-45D0-BB93-3B5411583D0B}" type="datetime1">
              <a:rPr lang="en-US" altLang="en-US" smtClean="0"/>
              <a:pPr fontAlgn="base">
                <a:spcBef>
                  <a:spcPct val="0"/>
                </a:spcBef>
                <a:spcAft>
                  <a:spcPct val="0"/>
                </a:spcAft>
                <a:defRPr/>
              </a:pPr>
              <a:t>6/12/2023</a:t>
            </a:fld>
            <a:endParaRPr lang="en-US" altLang="en-US" dirty="0"/>
          </a:p>
        </p:txBody>
      </p:sp>
    </p:spTree>
    <p:extLst>
      <p:ext uri="{BB962C8B-B14F-4D97-AF65-F5344CB8AC3E}">
        <p14:creationId xmlns:p14="http://schemas.microsoft.com/office/powerpoint/2010/main" val="950947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noProof="0" dirty="0"/>
              <a:t>POSEZ</a:t>
            </a:r>
            <a:r>
              <a:rPr lang="fr-FR" b="1" baseline="0" noProof="0" dirty="0"/>
              <a:t> LA QUESTION SUIVANTE </a:t>
            </a:r>
            <a:r>
              <a:rPr lang="fr-FR" b="1" noProof="0" dirty="0"/>
              <a:t>:</a:t>
            </a:r>
          </a:p>
          <a:p>
            <a:pPr marL="171450" indent="-171450">
              <a:buFont typeface="Arial" panose="020B0604020202020204" pitchFamily="34" charset="0"/>
              <a:buChar char="•"/>
            </a:pPr>
            <a:r>
              <a:rPr lang="fr-FR" b="0" noProof="0" dirty="0"/>
              <a:t>Pourquoi</a:t>
            </a:r>
            <a:r>
              <a:rPr lang="fr-FR" b="0" baseline="0" noProof="0" dirty="0"/>
              <a:t> nous penchons-nous sur l’épidémiologie dans le cadre des </a:t>
            </a:r>
            <a:r>
              <a:rPr lang="fr-FR" b="0" baseline="0" noProof="0" dirty="0" err="1"/>
              <a:t>EIR</a:t>
            </a:r>
            <a:r>
              <a:rPr lang="fr-FR" b="0" baseline="0" noProof="0" dirty="0"/>
              <a:t> </a:t>
            </a:r>
            <a:r>
              <a:rPr lang="fr-FR" b="0" noProof="0" dirty="0"/>
              <a:t>?</a:t>
            </a:r>
          </a:p>
          <a:p>
            <a:endParaRPr lang="fr-FR" b="0" noProof="0" dirty="0"/>
          </a:p>
          <a:p>
            <a:r>
              <a:rPr lang="fr-FR" b="0" noProof="0" dirty="0"/>
              <a:t>&lt;Poussez</a:t>
            </a:r>
            <a:r>
              <a:rPr lang="fr-FR" b="0" baseline="0" noProof="0" dirty="0"/>
              <a:t> les participants à donner des réponses puis faites apparaître les puces</a:t>
            </a:r>
            <a:r>
              <a:rPr lang="fr-FR" b="0" noProof="0" dirty="0"/>
              <a:t>.&gt;</a:t>
            </a:r>
          </a:p>
          <a:p>
            <a:endParaRPr lang="en-US" b="0" dirty="0"/>
          </a:p>
          <a:p>
            <a:endParaRPr lang="en-US" b="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b="1" dirty="0">
              <a:latin typeface="Arial" charset="0"/>
              <a:cs typeface="Arial" charset="0"/>
            </a:endParaRPr>
          </a:p>
          <a:p>
            <a:endParaRPr lang="en-US" dirty="0"/>
          </a:p>
        </p:txBody>
      </p:sp>
      <p:sp>
        <p:nvSpPr>
          <p:cNvPr id="4" name="Slide Number Placeholder 3"/>
          <p:cNvSpPr>
            <a:spLocks noGrp="1"/>
          </p:cNvSpPr>
          <p:nvPr>
            <p:ph type="sldNum" sz="quarter" idx="10"/>
          </p:nvPr>
        </p:nvSpPr>
        <p:spPr/>
        <p:txBody>
          <a:bodyPr/>
          <a:lstStyle/>
          <a:p>
            <a:fld id="{4C5FB5B4-9F3D-474A-9F24-E7A61C245DBD}" type="slidenum">
              <a:rPr lang="en-US" altLang="en-US" smtClean="0"/>
              <a:pPr/>
              <a:t>11</a:t>
            </a:fld>
            <a:endParaRPr lang="en-US" altLang="en-US"/>
          </a:p>
        </p:txBody>
      </p:sp>
    </p:spTree>
    <p:extLst>
      <p:ext uri="{BB962C8B-B14F-4D97-AF65-F5344CB8AC3E}">
        <p14:creationId xmlns:p14="http://schemas.microsoft.com/office/powerpoint/2010/main" val="14758178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5.jpeg"/><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5.jpe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4"/>
            <a:ext cx="9144000" cy="4354825"/>
          </a:xfrm>
          <a:prstGeom prst="rect">
            <a:avLst/>
          </a:prstGeom>
          <a:solidFill>
            <a:srgbClr val="ECF2F8"/>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20" name="Image" descr="Image"/>
          <p:cNvPicPr>
            <a:picLocks noChangeAspect="1"/>
          </p:cNvPicPr>
          <p:nvPr/>
        </p:nvPicPr>
        <p:blipFill>
          <a:blip r:embed="rId2"/>
          <a:stretch>
            <a:fillRect/>
          </a:stretch>
        </p:blipFill>
        <p:spPr>
          <a:xfrm>
            <a:off x="-9813" y="-15553"/>
            <a:ext cx="4924054" cy="5403206"/>
          </a:xfrm>
          <a:prstGeom prst="rect">
            <a:avLst/>
          </a:prstGeom>
          <a:ln w="12700">
            <a:miter lim="400000"/>
          </a:ln>
        </p:spPr>
      </p:pic>
      <p:sp>
        <p:nvSpPr>
          <p:cNvPr id="23"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6"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pic>
        <p:nvPicPr>
          <p:cNvPr id="27" name="Picture 18" descr="Picture 18"/>
          <p:cNvPicPr>
            <a:picLocks noChangeAspect="1"/>
          </p:cNvPicPr>
          <p:nvPr/>
        </p:nvPicPr>
        <p:blipFill>
          <a:blip r:embed="rId3"/>
          <a:stretch>
            <a:fillRect/>
          </a:stretch>
        </p:blipFill>
        <p:spPr>
          <a:xfrm>
            <a:off x="6751867" y="5116962"/>
            <a:ext cx="2117562" cy="908686"/>
          </a:xfrm>
          <a:prstGeom prst="rect">
            <a:avLst/>
          </a:prstGeom>
          <a:ln w="12700">
            <a:miter lim="400000"/>
          </a:ln>
        </p:spPr>
      </p:pic>
      <p:sp>
        <p:nvSpPr>
          <p:cNvPr id="29" name="Body Level One…"/>
          <p:cNvSpPr txBox="1">
            <a:spLocks noGrp="1"/>
          </p:cNvSpPr>
          <p:nvPr>
            <p:ph type="body" sz="quarter" idx="1"/>
          </p:nvPr>
        </p:nvSpPr>
        <p:spPr>
          <a:xfrm>
            <a:off x="4144296" y="3491870"/>
            <a:ext cx="4444154"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29" indent="-40686">
              <a:defRPr>
                <a:latin typeface="Source Sans Pro Bold"/>
                <a:ea typeface="Source Sans Pro Bold"/>
                <a:cs typeface="Source Sans Pro Bold"/>
                <a:sym typeface="Source Sans Pro Bold"/>
              </a:defRPr>
            </a:lvl3pPr>
            <a:lvl4pPr marL="284802" indent="-40686">
              <a:defRPr>
                <a:latin typeface="Source Sans Pro Bold"/>
                <a:ea typeface="Source Sans Pro Bold"/>
                <a:cs typeface="Source Sans Pro Bold"/>
                <a:sym typeface="Source Sans Pro Bold"/>
              </a:defRPr>
            </a:lvl4pPr>
            <a:lvl5pPr marL="366173"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8" y="1587568"/>
            <a:ext cx="3367605"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395812" y="96797"/>
            <a:ext cx="688439" cy="822960"/>
          </a:xfrm>
          <a:prstGeom prst="rect">
            <a:avLst/>
          </a:prstGeom>
        </p:spPr>
      </p:pic>
    </p:spTree>
    <p:extLst>
      <p:ext uri="{BB962C8B-B14F-4D97-AF65-F5344CB8AC3E}">
        <p14:creationId xmlns:p14="http://schemas.microsoft.com/office/powerpoint/2010/main" val="2851286553"/>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sp>
        <p:nvSpPr>
          <p:cNvPr id="178"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81"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182"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183" name="Body Level One…"/>
          <p:cNvSpPr txBox="1">
            <a:spLocks noGrp="1"/>
          </p:cNvSpPr>
          <p:nvPr>
            <p:ph type="body" sz="half" idx="1" hasCustomPrompt="1"/>
          </p:nvPr>
        </p:nvSpPr>
        <p:spPr>
          <a:xfrm>
            <a:off x="440404" y="1971020"/>
            <a:ext cx="8510588"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8297662" y="113501"/>
            <a:ext cx="772735" cy="926672"/>
          </a:xfrm>
          <a:prstGeom prst="rect">
            <a:avLst/>
          </a:prstGeom>
        </p:spPr>
      </p:pic>
    </p:spTree>
    <p:extLst>
      <p:ext uri="{BB962C8B-B14F-4D97-AF65-F5344CB8AC3E}">
        <p14:creationId xmlns:p14="http://schemas.microsoft.com/office/powerpoint/2010/main" val="161180477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sp>
        <p:nvSpPr>
          <p:cNvPr id="238"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41"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242" name="Body Level One…"/>
          <p:cNvSpPr txBox="1">
            <a:spLocks noGrp="1"/>
          </p:cNvSpPr>
          <p:nvPr>
            <p:ph type="body" idx="1"/>
          </p:nvPr>
        </p:nvSpPr>
        <p:spPr>
          <a:xfrm>
            <a:off x="1828800" y="1247001"/>
            <a:ext cx="604396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41596" y="-28582"/>
            <a:ext cx="7834313"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spTree>
    <p:extLst>
      <p:ext uri="{BB962C8B-B14F-4D97-AF65-F5344CB8AC3E}">
        <p14:creationId xmlns:p14="http://schemas.microsoft.com/office/powerpoint/2010/main" val="688041853"/>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41684" y="-28582"/>
            <a:ext cx="7088982"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56"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257"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4095" y="-99193"/>
            <a:ext cx="4443828"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spTree>
    <p:extLst>
      <p:ext uri="{BB962C8B-B14F-4D97-AF65-F5344CB8AC3E}">
        <p14:creationId xmlns:p14="http://schemas.microsoft.com/office/powerpoint/2010/main" val="308560251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sp>
        <p:nvSpPr>
          <p:cNvPr id="268"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71"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272"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spTree>
    <p:extLst>
      <p:ext uri="{BB962C8B-B14F-4D97-AF65-F5344CB8AC3E}">
        <p14:creationId xmlns:p14="http://schemas.microsoft.com/office/powerpoint/2010/main" val="1276173876"/>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0254" y="-87923"/>
            <a:ext cx="6064117" cy="1033252"/>
          </a:xfrm>
          <a:prstGeom prst="rect">
            <a:avLst/>
          </a:prstGeom>
          <a:ln w="12700">
            <a:miter lim="400000"/>
          </a:ln>
        </p:spPr>
      </p:pic>
      <p:sp>
        <p:nvSpPr>
          <p:cNvPr id="282"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285"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286" name="Body Level One…"/>
          <p:cNvSpPr txBox="1">
            <a:spLocks noGrp="1"/>
          </p:cNvSpPr>
          <p:nvPr>
            <p:ph type="body" idx="1"/>
          </p:nvPr>
        </p:nvSpPr>
        <p:spPr>
          <a:xfrm>
            <a:off x="1784197"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spTree>
    <p:extLst>
      <p:ext uri="{BB962C8B-B14F-4D97-AF65-F5344CB8AC3E}">
        <p14:creationId xmlns:p14="http://schemas.microsoft.com/office/powerpoint/2010/main" val="263514918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5" y="4"/>
            <a:ext cx="4734305" cy="641533"/>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8" y="85069"/>
            <a:ext cx="6909197"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a:t>
            </a:fld>
            <a:endParaRPr lang="hu-HU" sz="464">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6046471" y="6618084"/>
            <a:ext cx="284606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380"/>
              <a:t>A1.1</a:t>
            </a:r>
            <a:r>
              <a:rPr lang="fr-FR" sz="380"/>
              <a:t>a_</a:t>
            </a:r>
            <a:r>
              <a:rPr sz="380"/>
              <a:t>IHR_</a:t>
            </a:r>
            <a:r>
              <a:rPr lang="fr-FR" sz="380"/>
              <a:t>in_</a:t>
            </a:r>
            <a:r>
              <a:rPr sz="38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1" y="6472256"/>
            <a:ext cx="284606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380"/>
              <a:t>Kit de formation avancée d</a:t>
            </a:r>
            <a:r>
              <a:rPr lang="en-US" sz="380" baseline="0"/>
              <a:t>es EIR</a:t>
            </a:r>
            <a:endParaRPr lang="en-US" sz="380"/>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3886" y="6195836"/>
            <a:ext cx="676270"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spTree>
    <p:extLst>
      <p:ext uri="{BB962C8B-B14F-4D97-AF65-F5344CB8AC3E}">
        <p14:creationId xmlns:p14="http://schemas.microsoft.com/office/powerpoint/2010/main" val="267839089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6" name="Title Text"/>
          <p:cNvSpPr txBox="1">
            <a:spLocks noGrp="1"/>
          </p:cNvSpPr>
          <p:nvPr>
            <p:ph type="title"/>
          </p:nvPr>
        </p:nvSpPr>
        <p:spPr>
          <a:xfrm>
            <a:off x="165280" y="559154"/>
            <a:ext cx="3574724"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8877303"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kern="0" smtClean="0">
                <a:solidFill>
                  <a:srgbClr val="FFFFFF">
                    <a:lumMod val="50000"/>
                  </a:srgbClr>
                </a:solidFill>
                <a:latin typeface="Source Sans Pro Regular"/>
              </a:rPr>
              <a:pPr/>
              <a:t>‹#›</a:t>
            </a:fld>
            <a:endParaRPr lang="hu-HU" sz="464" kern="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7525097" y="6490029"/>
            <a:ext cx="1381377"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380" kern="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6066129" y="6650179"/>
            <a:ext cx="284606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380" kern="0"/>
              <a:t>B2.1 Epi</a:t>
            </a:r>
            <a:r>
              <a:rPr lang="hu-HU" sz="380" kern="0"/>
              <a:t>demiological</a:t>
            </a:r>
            <a:r>
              <a:rPr sz="380" kern="0"/>
              <a:t> Surv</a:t>
            </a:r>
            <a:r>
              <a:rPr lang="hu-HU" sz="380" kern="0"/>
              <a:t>eillance</a:t>
            </a:r>
            <a:endParaRPr sz="380" kern="0"/>
          </a:p>
        </p:txBody>
      </p:sp>
    </p:spTree>
    <p:extLst>
      <p:ext uri="{BB962C8B-B14F-4D97-AF65-F5344CB8AC3E}">
        <p14:creationId xmlns:p14="http://schemas.microsoft.com/office/powerpoint/2010/main" val="84773217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18892" y="-7655"/>
            <a:ext cx="3384392" cy="6210301"/>
          </a:xfrm>
          <a:prstGeom prst="rect">
            <a:avLst/>
          </a:prstGeom>
          <a:ln w="12700">
            <a:miter lim="400000"/>
          </a:ln>
        </p:spPr>
      </p:pic>
      <p:sp>
        <p:nvSpPr>
          <p:cNvPr id="95" name="Pentagon 6"/>
          <p:cNvSpPr/>
          <p:nvPr/>
        </p:nvSpPr>
        <p:spPr>
          <a:xfrm rot="10800000">
            <a:off x="8852256"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a:defRPr sz="1300">
                <a:solidFill>
                  <a:srgbClr val="FFFFFF"/>
                </a:solidFill>
                <a:latin typeface="+mn-lt"/>
                <a:ea typeface="+mn-ea"/>
                <a:cs typeface="+mn-cs"/>
                <a:sym typeface="Source Sans Pro Regular"/>
              </a:defRPr>
            </a:pPr>
            <a:endParaRPr sz="411"/>
          </a:p>
        </p:txBody>
      </p:sp>
      <p:sp>
        <p:nvSpPr>
          <p:cNvPr id="9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291706" y="436569"/>
            <a:ext cx="1991917"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6046472" y="6490520"/>
            <a:ext cx="2846069" cy="1318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4466" rIns="14466">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285"/>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8877304"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348" smtClean="0">
                <a:latin typeface="+mn-lt"/>
              </a:rPr>
              <a:pPr/>
              <a:t>‹#›</a:t>
            </a:fld>
            <a:endParaRPr lang="hu-HU" sz="348">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6046472" y="6636314"/>
            <a:ext cx="2846069" cy="20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4466" rIns="14466">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91543" rtl="0" eaLnBrk="1" fontAlgn="auto" latinLnBrk="0" hangingPunct="0">
              <a:lnSpc>
                <a:spcPct val="90000"/>
              </a:lnSpc>
              <a:spcBef>
                <a:spcPts val="95"/>
              </a:spcBef>
              <a:spcAft>
                <a:spcPts val="0"/>
              </a:spcAft>
              <a:buClrTx/>
              <a:buSzTx/>
              <a:buFontTx/>
              <a:buNone/>
              <a:tabLst/>
              <a:defRPr/>
            </a:pPr>
            <a:r>
              <a:rPr lang="hu-HU" sz="285"/>
              <a:t>B4.1 OI</a:t>
            </a:r>
          </a:p>
          <a:p>
            <a:endParaRPr sz="285"/>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6199" y="131637"/>
            <a:ext cx="68843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482" y="6191279"/>
            <a:ext cx="655986" cy="578422"/>
          </a:xfrm>
          <a:prstGeom prst="rect">
            <a:avLst/>
          </a:prstGeom>
        </p:spPr>
      </p:pic>
    </p:spTree>
    <p:extLst>
      <p:ext uri="{BB962C8B-B14F-4D97-AF65-F5344CB8AC3E}">
        <p14:creationId xmlns:p14="http://schemas.microsoft.com/office/powerpoint/2010/main" val="3817433873"/>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18892" y="-7655"/>
            <a:ext cx="3384392" cy="6210301"/>
          </a:xfrm>
          <a:prstGeom prst="rect">
            <a:avLst/>
          </a:prstGeom>
          <a:ln w="12700">
            <a:miter lim="400000"/>
          </a:ln>
        </p:spPr>
      </p:pic>
      <p:sp>
        <p:nvSpPr>
          <p:cNvPr id="95" name="Pentagon 6"/>
          <p:cNvSpPr/>
          <p:nvPr/>
        </p:nvSpPr>
        <p:spPr>
          <a:xfrm rot="10800000">
            <a:off x="8852256"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4466" rIns="14466" anchor="ctr"/>
          <a:lstStyle/>
          <a:p>
            <a:pPr algn="ctr">
              <a:defRPr sz="1300">
                <a:solidFill>
                  <a:srgbClr val="FFFFFF"/>
                </a:solidFill>
                <a:latin typeface="+mn-lt"/>
                <a:ea typeface="+mn-ea"/>
                <a:cs typeface="+mn-cs"/>
                <a:sym typeface="Source Sans Pro Regular"/>
              </a:defRPr>
            </a:pPr>
            <a:endParaRPr sz="411"/>
          </a:p>
        </p:txBody>
      </p:sp>
      <p:sp>
        <p:nvSpPr>
          <p:cNvPr id="9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291706" y="436569"/>
            <a:ext cx="1991917"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6046472" y="6490520"/>
            <a:ext cx="2846069" cy="1318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4466" rIns="14466">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285"/>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8877304"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348" smtClean="0">
                <a:latin typeface="+mn-lt"/>
              </a:rPr>
              <a:pPr/>
              <a:t>‹#›</a:t>
            </a:fld>
            <a:endParaRPr lang="hu-HU" sz="348">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6046472" y="6636314"/>
            <a:ext cx="2846069" cy="20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4466" rIns="14466">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91543" rtl="0" eaLnBrk="1" fontAlgn="auto" latinLnBrk="0" hangingPunct="0">
              <a:lnSpc>
                <a:spcPct val="90000"/>
              </a:lnSpc>
              <a:spcBef>
                <a:spcPts val="95"/>
              </a:spcBef>
              <a:spcAft>
                <a:spcPts val="0"/>
              </a:spcAft>
              <a:buClrTx/>
              <a:buSzTx/>
              <a:buFontTx/>
              <a:buNone/>
              <a:tabLst/>
              <a:defRPr/>
            </a:pPr>
            <a:r>
              <a:rPr lang="hu-HU" sz="285"/>
              <a:t>B4.1 OI</a:t>
            </a:r>
          </a:p>
          <a:p>
            <a:endParaRPr sz="285"/>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6199" y="131637"/>
            <a:ext cx="68843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482" y="6191279"/>
            <a:ext cx="655986" cy="578422"/>
          </a:xfrm>
          <a:prstGeom prst="rect">
            <a:avLst/>
          </a:prstGeom>
        </p:spPr>
      </p:pic>
    </p:spTree>
    <p:extLst>
      <p:ext uri="{BB962C8B-B14F-4D97-AF65-F5344CB8AC3E}">
        <p14:creationId xmlns:p14="http://schemas.microsoft.com/office/powerpoint/2010/main" val="283427526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8392481" y="118166"/>
            <a:ext cx="650037"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55760" y="6310302"/>
            <a:ext cx="1161539" cy="474296"/>
          </a:xfrm>
          <a:prstGeom prst="rect">
            <a:avLst/>
          </a:prstGeom>
          <a:ln w="12700">
            <a:miter lim="400000"/>
          </a:ln>
        </p:spPr>
      </p:pic>
      <p:sp>
        <p:nvSpPr>
          <p:cNvPr id="118" name="Pentagon 6"/>
          <p:cNvSpPr/>
          <p:nvPr/>
        </p:nvSpPr>
        <p:spPr>
          <a:xfrm rot="10800000">
            <a:off x="8852255"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fontAlgn="auto" hangingPunct="0">
              <a:spcBef>
                <a:spcPts val="0"/>
              </a:spcBef>
              <a:spcAft>
                <a:spcPts val="0"/>
              </a:spcAft>
              <a:defRPr sz="1300">
                <a:solidFill>
                  <a:srgbClr val="FFFFFF"/>
                </a:solidFill>
                <a:latin typeface="+mn-lt"/>
                <a:ea typeface="+mn-ea"/>
                <a:cs typeface="+mn-cs"/>
                <a:sym typeface="Source Sans Pro Regular"/>
              </a:defRPr>
            </a:pPr>
            <a:endParaRPr sz="548" kern="0">
              <a:solidFill>
                <a:srgbClr val="FFFFFF"/>
              </a:solidFill>
              <a:latin typeface="Source Sans Pro Regular"/>
              <a:sym typeface="Source Sans Pro Regular"/>
            </a:endParaRPr>
          </a:p>
        </p:txBody>
      </p:sp>
      <p:sp>
        <p:nvSpPr>
          <p:cNvPr id="119"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8877303"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kern="0" smtClean="0">
                <a:solidFill>
                  <a:srgbClr val="FFFFFF">
                    <a:lumMod val="50000"/>
                  </a:srgbClr>
                </a:solidFill>
                <a:latin typeface="Source Sans Pro Regular"/>
              </a:rPr>
              <a:pPr/>
              <a:t>‹#›</a:t>
            </a:fld>
            <a:endParaRPr lang="hu-HU" sz="464" kern="0">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291703" y="842967"/>
            <a:ext cx="2448146"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a:t>Key messages</a:t>
            </a:r>
            <a:endParaRPr b="1"/>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291754" y="1484783"/>
            <a:ext cx="1991279" cy="86916"/>
          </a:xfrm>
          <a:prstGeom prst="roundRect">
            <a:avLst>
              <a:gd name="adj" fmla="val 50000"/>
            </a:avLst>
          </a:prstGeom>
          <a:solidFill>
            <a:schemeClr val="accent3"/>
          </a:solidFill>
          <a:ln w="12700">
            <a:miter lim="400000"/>
          </a:ln>
        </p:spPr>
        <p:txBody>
          <a:bodyPr lIns="19288" rIns="19288"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211" kern="0">
              <a:solidFill>
                <a:srgbClr val="FFFFFF"/>
              </a:solidFill>
              <a:latin typeface="Helvetica"/>
              <a:ea typeface="+mj-e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7525097" y="6490029"/>
            <a:ext cx="1381377"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380" kern="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6066129" y="6650179"/>
            <a:ext cx="2846069" cy="1449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380" kern="0"/>
              <a:t>B2.1 Epi</a:t>
            </a:r>
            <a:r>
              <a:rPr lang="hu-HU" sz="380" kern="0"/>
              <a:t>demiological</a:t>
            </a:r>
            <a:r>
              <a:rPr sz="380" kern="0"/>
              <a:t> Surv</a:t>
            </a:r>
            <a:r>
              <a:rPr lang="hu-HU" sz="380" kern="0"/>
              <a:t>eillance</a:t>
            </a:r>
            <a:endParaRPr sz="380" kern="0"/>
          </a:p>
        </p:txBody>
      </p:sp>
    </p:spTree>
    <p:extLst>
      <p:ext uri="{BB962C8B-B14F-4D97-AF65-F5344CB8AC3E}">
        <p14:creationId xmlns:p14="http://schemas.microsoft.com/office/powerpoint/2010/main" val="13817381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42"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43" name="Click to edit Subtitle"/>
          <p:cNvSpPr txBox="1">
            <a:spLocks noGrp="1"/>
          </p:cNvSpPr>
          <p:nvPr>
            <p:ph type="title" hasCustomPrompt="1"/>
          </p:nvPr>
        </p:nvSpPr>
        <p:spPr>
          <a:xfrm>
            <a:off x="143075" y="0"/>
            <a:ext cx="4681450" cy="645664"/>
          </a:xfrm>
          <a:prstGeom prst="rect">
            <a:avLst/>
          </a:prstGeom>
        </p:spPr>
        <p:txBody>
          <a:bodyPr/>
          <a:lstStyle/>
          <a:p>
            <a:r>
              <a:t>Click to edit Subtitle</a:t>
            </a:r>
          </a:p>
        </p:txBody>
      </p:sp>
      <p:sp>
        <p:nvSpPr>
          <p:cNvPr id="44"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9" y="123373"/>
            <a:ext cx="688439" cy="822960"/>
          </a:xfrm>
          <a:prstGeom prst="rect">
            <a:avLst/>
          </a:prstGeom>
        </p:spPr>
      </p:pic>
    </p:spTree>
    <p:extLst>
      <p:ext uri="{BB962C8B-B14F-4D97-AF65-F5344CB8AC3E}">
        <p14:creationId xmlns:p14="http://schemas.microsoft.com/office/powerpoint/2010/main" val="2979766303"/>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6" y="-18868"/>
            <a:ext cx="3848101" cy="660401"/>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8" y="85069"/>
            <a:ext cx="6909197"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a:t>
            </a:fld>
            <a:endParaRPr lang="hu-HU" sz="464">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6" y="6467777"/>
            <a:ext cx="2569652"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38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41" y="6584102"/>
            <a:ext cx="2805437" cy="1508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p>
            <a:pPr algn="r">
              <a:defRPr sz="900">
                <a:solidFill>
                  <a:schemeClr val="accent1">
                    <a:lumOff val="-3999"/>
                  </a:schemeClr>
                </a:solidFill>
                <a:latin typeface="+mn-lt"/>
                <a:ea typeface="+mn-ea"/>
                <a:cs typeface="+mn-cs"/>
                <a:sym typeface="Source Sans Pro Regular"/>
              </a:defRPr>
            </a:pPr>
            <a:r>
              <a:rPr lang="hu-HU" sz="380"/>
              <a:t>Guid</a:t>
            </a:r>
            <a:r>
              <a:rPr lang="fr-FR" sz="380"/>
              <a:t>es du facilitateur</a:t>
            </a:r>
            <a:endParaRPr lang="hu-HU" sz="380"/>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6" y="6449250"/>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Tree>
    <p:extLst>
      <p:ext uri="{BB962C8B-B14F-4D97-AF65-F5344CB8AC3E}">
        <p14:creationId xmlns:p14="http://schemas.microsoft.com/office/powerpoint/2010/main" val="1587153646"/>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3" y="118173"/>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3"/>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19288" rIns="19288" anchor="ctr"/>
          <a:lstStyle/>
          <a:p>
            <a:pPr algn="ctr">
              <a:defRPr sz="2000">
                <a:latin typeface="+mn-lt"/>
                <a:ea typeface="+mn-ea"/>
                <a:cs typeface="+mn-cs"/>
                <a:sym typeface="Source Sans Pro Regular"/>
              </a:defRPr>
            </a:pPr>
            <a:endParaRPr sz="844"/>
          </a:p>
        </p:txBody>
      </p:sp>
      <p:pic>
        <p:nvPicPr>
          <p:cNvPr id="195" name="Picture 3" descr="Picture 3"/>
          <p:cNvPicPr>
            <a:picLocks noChangeAspect="1"/>
          </p:cNvPicPr>
          <p:nvPr/>
        </p:nvPicPr>
        <p:blipFill>
          <a:blip r:embed="rId3"/>
          <a:stretch>
            <a:fillRect/>
          </a:stretch>
        </p:blipFill>
        <p:spPr>
          <a:xfrm>
            <a:off x="-6855" y="4"/>
            <a:ext cx="4734305" cy="641533"/>
          </a:xfrm>
          <a:prstGeom prst="rect">
            <a:avLst/>
          </a:prstGeom>
          <a:ln w="12700">
            <a:miter lim="400000"/>
          </a:ln>
        </p:spPr>
      </p:pic>
      <p:sp>
        <p:nvSpPr>
          <p:cNvPr id="196" name="TextBox 4"/>
          <p:cNvSpPr txBox="1"/>
          <p:nvPr/>
        </p:nvSpPr>
        <p:spPr>
          <a:xfrm>
            <a:off x="636528" y="-618316"/>
            <a:ext cx="1970881" cy="2793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9288" rIns="19288">
            <a:spAutoFit/>
          </a:bodyPr>
          <a:lstStyle>
            <a:lvl1pPr defTabSz="289320">
              <a:lnSpc>
                <a:spcPct val="90000"/>
              </a:lnSpc>
            </a:lvl1pPr>
          </a:lstStyle>
          <a:p>
            <a:endParaRPr sz="1350"/>
          </a:p>
        </p:txBody>
      </p:sp>
      <p:sp>
        <p:nvSpPr>
          <p:cNvPr id="198" name="Body Level One…"/>
          <p:cNvSpPr txBox="1">
            <a:spLocks noGrp="1"/>
          </p:cNvSpPr>
          <p:nvPr>
            <p:ph type="body" idx="1"/>
          </p:nvPr>
        </p:nvSpPr>
        <p:spPr>
          <a:xfrm>
            <a:off x="598084" y="842966"/>
            <a:ext cx="7837817" cy="5206965"/>
          </a:xfrm>
          <a:prstGeom prst="rect">
            <a:avLst/>
          </a:prstGeom>
        </p:spPr>
        <p:txBody>
          <a:bodyPr/>
          <a:lstStyle>
            <a:lvl1pPr>
              <a:defRPr sz="844"/>
            </a:lvl1pPr>
            <a:lvl2pPr>
              <a:defRPr sz="844"/>
            </a:lvl2pPr>
            <a:lvl3pPr>
              <a:defRPr sz="844"/>
            </a:lvl3pPr>
            <a:lvl4pPr>
              <a:defRPr sz="844"/>
            </a:lvl4pPr>
            <a:lvl5pPr>
              <a:defRPr sz="844"/>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8" y="85069"/>
            <a:ext cx="6909197" cy="6223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lvl1pPr>
              <a:spcBef>
                <a:spcPts val="0"/>
              </a:spcBef>
              <a:defRPr sz="135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7" y="6560496"/>
            <a:ext cx="128721" cy="163763"/>
          </a:xfrm>
          <a:prstGeom prst="rect">
            <a:avLst/>
          </a:prstGeom>
          <a:ln w="12700">
            <a:miter lim="400000"/>
          </a:ln>
        </p:spPr>
        <p:txBody>
          <a:bodyPr wrap="none" lIns="19288" rIns="19288">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464" smtClean="0">
                <a:solidFill>
                  <a:schemeClr val="tx2">
                    <a:lumMod val="75000"/>
                  </a:schemeClr>
                </a:solidFill>
              </a:rPr>
              <a:pPr/>
              <a:t>‹#›</a:t>
            </a:fld>
            <a:endParaRPr lang="hu-HU" sz="464">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60"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1" y="6618084"/>
            <a:ext cx="284606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380"/>
              <a:t>A1.1</a:t>
            </a:r>
            <a:r>
              <a:rPr lang="fr-FR" sz="380"/>
              <a:t>a_</a:t>
            </a:r>
            <a:r>
              <a:rPr sz="380"/>
              <a:t>IHR_</a:t>
            </a:r>
            <a:r>
              <a:rPr lang="fr-FR" sz="380"/>
              <a:t>in_</a:t>
            </a:r>
            <a:r>
              <a:rPr sz="38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1" y="6472256"/>
            <a:ext cx="2846069" cy="144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380"/>
              <a:t>Kit de formation avancée d</a:t>
            </a:r>
            <a:r>
              <a:rPr lang="en-US" sz="380" baseline="0"/>
              <a:t>es EIR</a:t>
            </a:r>
            <a:endParaRPr lang="en-US" sz="380"/>
          </a:p>
        </p:txBody>
      </p:sp>
    </p:spTree>
    <p:extLst>
      <p:ext uri="{BB962C8B-B14F-4D97-AF65-F5344CB8AC3E}">
        <p14:creationId xmlns:p14="http://schemas.microsoft.com/office/powerpoint/2010/main" val="2688866060"/>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2" name="Subtitle 5">
            <a:extLst>
              <a:ext uri="{FF2B5EF4-FFF2-40B4-BE49-F238E27FC236}">
                <a16:creationId xmlns:a16="http://schemas.microsoft.com/office/drawing/2014/main" id="{FB9C9221-C43E-6A39-438A-7880F9AD4251}"/>
              </a:ext>
            </a:extLst>
          </p:cNvPr>
          <p:cNvSpPr txBox="1"/>
          <p:nvPr userDrawn="1"/>
        </p:nvSpPr>
        <p:spPr>
          <a:xfrm>
            <a:off x="6080078" y="6478943"/>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506"/>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6080078" y="663631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B7.1 Lab</a:t>
            </a:r>
            <a:r>
              <a:rPr lang="hu-HU" sz="506" err="1"/>
              <a:t>oratory</a:t>
            </a:r>
            <a:r>
              <a:rPr lang="hu-HU" sz="506"/>
              <a:t> </a:t>
            </a:r>
            <a:r>
              <a:rPr lang="hu-HU" sz="506" err="1"/>
              <a:t>Sample</a:t>
            </a:r>
            <a:r>
              <a:rPr lang="hu-HU" sz="506"/>
              <a:t> Management</a:t>
            </a:r>
            <a:endParaRPr sz="506"/>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n-lt"/>
              </a:rPr>
              <a:pPr/>
              <a:t>‹#›</a:t>
            </a:fld>
            <a:endParaRPr lang="hu-HU" sz="619">
              <a:latin typeface="+mn-lt"/>
            </a:endParaRPr>
          </a:p>
        </p:txBody>
      </p:sp>
    </p:spTree>
    <p:extLst>
      <p:ext uri="{BB962C8B-B14F-4D97-AF65-F5344CB8AC3E}">
        <p14:creationId xmlns:p14="http://schemas.microsoft.com/office/powerpoint/2010/main" val="3513827723"/>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6856" y="-18868"/>
            <a:ext cx="3848101" cy="660401"/>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7" y="85067"/>
            <a:ext cx="6909197"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5" y="6467775"/>
            <a:ext cx="2569652"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506"/>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40" y="6584100"/>
            <a:ext cx="2805437"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p>
            <a:pPr algn="r">
              <a:defRPr sz="900">
                <a:solidFill>
                  <a:schemeClr val="accent1">
                    <a:lumOff val="-3999"/>
                  </a:schemeClr>
                </a:solidFill>
                <a:latin typeface="+mn-lt"/>
                <a:ea typeface="+mn-ea"/>
                <a:cs typeface="+mn-cs"/>
                <a:sym typeface="Source Sans Pro Regular"/>
              </a:defRPr>
            </a:pPr>
            <a:r>
              <a:rPr lang="hu-HU" sz="506"/>
              <a:t>Guid</a:t>
            </a:r>
            <a:r>
              <a:rPr lang="fr-FR" sz="506"/>
              <a:t>es du facilitateur</a:t>
            </a:r>
            <a:endParaRPr lang="hu-HU" sz="506"/>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5" y="6449248"/>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6856" y="2"/>
            <a:ext cx="4734305" cy="641533"/>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7" y="85067"/>
            <a:ext cx="6909197"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1" y="140181"/>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9"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A1.1</a:t>
            </a:r>
            <a:r>
              <a:rPr lang="fr-FR" sz="506"/>
              <a:t>a_</a:t>
            </a:r>
            <a:r>
              <a:rPr sz="506"/>
              <a:t>IHR_</a:t>
            </a:r>
            <a:r>
              <a:rPr lang="fr-FR" sz="506"/>
              <a:t>in_</a:t>
            </a:r>
            <a:r>
              <a:rPr sz="506"/>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spTree>
    <p:extLst>
      <p:ext uri="{BB962C8B-B14F-4D97-AF65-F5344CB8AC3E}">
        <p14:creationId xmlns:p14="http://schemas.microsoft.com/office/powerpoint/2010/main" val="204863026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56"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57" name="Click to edit Subtitle"/>
          <p:cNvSpPr txBox="1">
            <a:spLocks noGrp="1"/>
          </p:cNvSpPr>
          <p:nvPr>
            <p:ph type="title" hasCustomPrompt="1"/>
          </p:nvPr>
        </p:nvSpPr>
        <p:spPr>
          <a:xfrm>
            <a:off x="143075" y="801827"/>
            <a:ext cx="4157955" cy="645665"/>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304693" y="1584253"/>
            <a:ext cx="6512314"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177365" y="-1"/>
            <a:ext cx="4612870"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60" name="Title 1"/>
          <p:cNvSpPr txBox="1"/>
          <p:nvPr/>
        </p:nvSpPr>
        <p:spPr>
          <a:xfrm>
            <a:off x="177365" y="87782"/>
            <a:ext cx="4612870"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spTree>
    <p:extLst>
      <p:ext uri="{BB962C8B-B14F-4D97-AF65-F5344CB8AC3E}">
        <p14:creationId xmlns:p14="http://schemas.microsoft.com/office/powerpoint/2010/main" val="403305252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70"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73"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74"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75" name="Title Text"/>
          <p:cNvSpPr txBox="1">
            <a:spLocks noGrp="1"/>
          </p:cNvSpPr>
          <p:nvPr>
            <p:ph type="title"/>
          </p:nvPr>
        </p:nvSpPr>
        <p:spPr>
          <a:xfrm>
            <a:off x="175438" y="843589"/>
            <a:ext cx="2448146" cy="1932378"/>
          </a:xfrm>
          <a:prstGeom prst="rect">
            <a:avLst/>
          </a:prstGeom>
        </p:spPr>
        <p:txBody>
          <a:bodyPr/>
          <a:lstStyle/>
          <a:p>
            <a:r>
              <a:t>Title Text</a:t>
            </a:r>
          </a:p>
        </p:txBody>
      </p:sp>
      <p:sp>
        <p:nvSpPr>
          <p:cNvPr id="76"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246" y="6264736"/>
            <a:ext cx="622211"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spTree>
    <p:extLst>
      <p:ext uri="{BB962C8B-B14F-4D97-AF65-F5344CB8AC3E}">
        <p14:creationId xmlns:p14="http://schemas.microsoft.com/office/powerpoint/2010/main" val="341356413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86"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89"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90"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91" name="Title Text"/>
          <p:cNvSpPr txBox="1">
            <a:spLocks noGrp="1"/>
          </p:cNvSpPr>
          <p:nvPr>
            <p:ph type="title"/>
          </p:nvPr>
        </p:nvSpPr>
        <p:spPr>
          <a:xfrm>
            <a:off x="182893" y="774690"/>
            <a:ext cx="2448146" cy="754662"/>
          </a:xfrm>
          <a:prstGeom prst="rect">
            <a:avLst/>
          </a:prstGeom>
        </p:spPr>
        <p:txBody>
          <a:bodyPr/>
          <a:lstStyle/>
          <a:p>
            <a:r>
              <a:t>Title Text</a:t>
            </a:r>
          </a:p>
        </p:txBody>
      </p:sp>
      <p:sp>
        <p:nvSpPr>
          <p:cNvPr id="92"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291750" y="1511337"/>
            <a:ext cx="1991280" cy="86916"/>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6" y="6264736"/>
            <a:ext cx="622211" cy="548640"/>
          </a:xfrm>
          <a:prstGeom prst="rect">
            <a:avLst/>
          </a:prstGeom>
        </p:spPr>
      </p:pic>
    </p:spTree>
    <p:extLst>
      <p:ext uri="{BB962C8B-B14F-4D97-AF65-F5344CB8AC3E}">
        <p14:creationId xmlns:p14="http://schemas.microsoft.com/office/powerpoint/2010/main" val="366942872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03"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06"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109" name="Pentagon 6"/>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10"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291704" y="885344"/>
            <a:ext cx="2516705"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r>
              <a:rPr sz="1800" b="1"/>
              <a:t>Key messages</a:t>
            </a:r>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291751" y="1484786"/>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6" y="6264736"/>
            <a:ext cx="622211" cy="548640"/>
          </a:xfrm>
          <a:prstGeom prst="rect">
            <a:avLst/>
          </a:prstGeom>
        </p:spPr>
      </p:pic>
    </p:spTree>
    <p:extLst>
      <p:ext uri="{BB962C8B-B14F-4D97-AF65-F5344CB8AC3E}">
        <p14:creationId xmlns:p14="http://schemas.microsoft.com/office/powerpoint/2010/main" val="1812004207"/>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20"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23"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126" name="Pentagon 6"/>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27"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291703" y="377344"/>
            <a:ext cx="2102270"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291751" y="1484786"/>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6" y="6264736"/>
            <a:ext cx="622211" cy="548640"/>
          </a:xfrm>
          <a:prstGeom prst="rect">
            <a:avLst/>
          </a:prstGeom>
        </p:spPr>
      </p:pic>
    </p:spTree>
    <p:extLst>
      <p:ext uri="{BB962C8B-B14F-4D97-AF65-F5344CB8AC3E}">
        <p14:creationId xmlns:p14="http://schemas.microsoft.com/office/powerpoint/2010/main" val="3802129330"/>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37"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40"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143" name="Pentagon 7"/>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44"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291703" y="463961"/>
            <a:ext cx="2568955"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291751" y="1484786"/>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6" y="6264736"/>
            <a:ext cx="622211" cy="548640"/>
          </a:xfrm>
          <a:prstGeom prst="rect">
            <a:avLst/>
          </a:prstGeom>
        </p:spPr>
      </p:pic>
    </p:spTree>
    <p:extLst>
      <p:ext uri="{BB962C8B-B14F-4D97-AF65-F5344CB8AC3E}">
        <p14:creationId xmlns:p14="http://schemas.microsoft.com/office/powerpoint/2010/main" val="11985727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54"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157"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160" name="Pentagon 7"/>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j-lt"/>
                <a:ea typeface="+mj-ea"/>
                <a:cs typeface="+mj-cs"/>
                <a:sym typeface="Source Sans Pro Regular"/>
              </a:defRPr>
            </a:pPr>
            <a:endParaRPr sz="731"/>
          </a:p>
        </p:txBody>
      </p:sp>
      <p:sp>
        <p:nvSpPr>
          <p:cNvPr id="161"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291704" y="885344"/>
            <a:ext cx="1720517"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defRPr sz="3200">
                <a:solidFill>
                  <a:srgbClr val="FFFFFF"/>
                </a:solidFill>
                <a:latin typeface="Source Sans Pro Bold"/>
                <a:ea typeface="Source Sans Pro Bold"/>
                <a:cs typeface="Source Sans Pro Bold"/>
                <a:sym typeface="Source Sans Pro Bold"/>
              </a:defRPr>
            </a:lvl1pPr>
          </a:lstStyle>
          <a:p>
            <a:endParaRPr sz="1800" b="1"/>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291751" y="1484786"/>
            <a:ext cx="1752554" cy="112789"/>
          </a:xfrm>
          <a:prstGeom prst="roundRect">
            <a:avLst>
              <a:gd name="adj" fmla="val 50000"/>
            </a:avLst>
          </a:prstGeom>
          <a:solidFill>
            <a:schemeClr val="accent3"/>
          </a:solidFill>
          <a:ln w="12700">
            <a:miter lim="400000"/>
          </a:ln>
        </p:spPr>
        <p:txBody>
          <a:bodyPr lIns="25717" rIns="25717" anchor="ctr"/>
          <a:lstStyle/>
          <a:p>
            <a:pPr algn="ctr">
              <a:defRPr sz="500">
                <a:solidFill>
                  <a:srgbClr val="FFFFFF"/>
                </a:solidFill>
                <a:latin typeface="+mj-lt"/>
                <a:ea typeface="+mj-ea"/>
                <a:cs typeface="+mj-cs"/>
                <a:sym typeface="Source Sans Pro Regular"/>
              </a:defRPr>
            </a:pPr>
            <a:endParaRPr sz="281"/>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81958" y="96797"/>
            <a:ext cx="68843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246" y="6264736"/>
            <a:ext cx="622211" cy="548640"/>
          </a:xfrm>
          <a:prstGeom prst="rect">
            <a:avLst/>
          </a:prstGeom>
        </p:spPr>
      </p:pic>
    </p:spTree>
    <p:extLst>
      <p:ext uri="{BB962C8B-B14F-4D97-AF65-F5344CB8AC3E}">
        <p14:creationId xmlns:p14="http://schemas.microsoft.com/office/powerpoint/2010/main" val="271300488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6"/>
          <a:srcRect b="1317"/>
          <a:stretch>
            <a:fillRect/>
          </a:stretch>
        </p:blipFill>
        <p:spPr>
          <a:xfrm>
            <a:off x="-11421" y="-14824"/>
            <a:ext cx="9379064" cy="6126364"/>
          </a:xfrm>
          <a:prstGeom prst="rect">
            <a:avLst/>
          </a:prstGeom>
          <a:ln w="12700">
            <a:miter lim="400000"/>
          </a:ln>
        </p:spPr>
      </p:pic>
      <p:sp>
        <p:nvSpPr>
          <p:cNvPr id="5" name="Subtitle 2"/>
          <p:cNvSpPr txBox="1"/>
          <p:nvPr/>
        </p:nvSpPr>
        <p:spPr>
          <a:xfrm>
            <a:off x="2244090" y="6176962"/>
            <a:ext cx="419862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j-lt"/>
                <a:ea typeface="+mj-ea"/>
                <a:cs typeface="+mj-cs"/>
                <a:sym typeface="Source Sans Pro Regular"/>
              </a:defRPr>
            </a:lvl1pPr>
          </a:lstStyle>
          <a:p>
            <a:r>
              <a:rPr sz="731"/>
              <a:t>Rapid Response Teams Training</a:t>
            </a:r>
          </a:p>
        </p:txBody>
      </p:sp>
      <p:sp>
        <p:nvSpPr>
          <p:cNvPr id="7" name="Subtitle 5"/>
          <p:cNvSpPr txBox="1"/>
          <p:nvPr/>
        </p:nvSpPr>
        <p:spPr>
          <a:xfrm>
            <a:off x="6046470" y="6472102"/>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a:t>RRT Advanced Training Package</a:t>
            </a:r>
          </a:p>
        </p:txBody>
      </p:sp>
      <p:sp>
        <p:nvSpPr>
          <p:cNvPr id="8" name="Subtitle 5"/>
          <p:cNvSpPr txBox="1"/>
          <p:nvPr/>
        </p:nvSpPr>
        <p:spPr>
          <a:xfrm>
            <a:off x="6046470" y="6637774"/>
            <a:ext cx="284606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506"/>
              <a:t>B2.2 ACFCT</a:t>
            </a:r>
          </a:p>
        </p:txBody>
      </p:sp>
      <p:sp>
        <p:nvSpPr>
          <p:cNvPr id="9"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25717" rIns="25717" anchor="ctr"/>
          <a:lstStyle/>
          <a:p>
            <a:pPr algn="ctr">
              <a:defRPr sz="700">
                <a:solidFill>
                  <a:srgbClr val="FFFFFF"/>
                </a:solidFill>
                <a:latin typeface="+mj-lt"/>
                <a:ea typeface="+mj-ea"/>
                <a:cs typeface="+mj-cs"/>
                <a:sym typeface="Source Sans Pro Regular"/>
              </a:defRPr>
            </a:pPr>
            <a:endParaRPr sz="394"/>
          </a:p>
        </p:txBody>
      </p:sp>
      <p:sp>
        <p:nvSpPr>
          <p:cNvPr id="10" name="TextBox 5"/>
          <p:cNvSpPr txBox="1"/>
          <p:nvPr/>
        </p:nvSpPr>
        <p:spPr>
          <a:xfrm>
            <a:off x="3300136" y="2718109"/>
            <a:ext cx="2791127"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defRPr sz="4400">
                <a:solidFill>
                  <a:srgbClr val="FFFFFF"/>
                </a:solidFill>
                <a:latin typeface="Source Sans Pro Bold"/>
                <a:ea typeface="Source Sans Pro Bold"/>
                <a:cs typeface="Source Sans Pro Bold"/>
                <a:sym typeface="Source Sans Pro Bold"/>
              </a:defRPr>
            </a:lvl1pPr>
          </a:lstStyle>
          <a:p>
            <a:endParaRPr sz="1800" b="1" dirty="0"/>
          </a:p>
        </p:txBody>
      </p:sp>
      <p:sp>
        <p:nvSpPr>
          <p:cNvPr id="11"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457200" y="1600200"/>
            <a:ext cx="82296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8877302"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smtClean="0">
                <a:latin typeface="+mj-lt"/>
              </a:rPr>
              <a:pPr/>
              <a:t>‹#›</a:t>
            </a:fld>
            <a:endParaRPr lang="hu-HU" sz="619">
              <a:latin typeface="+mj-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94244" y="6152061"/>
            <a:ext cx="725913"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8272842" y="111851"/>
            <a:ext cx="754380" cy="901786"/>
          </a:xfrm>
          <a:prstGeom prst="rect">
            <a:avLst/>
          </a:prstGeom>
          <a:ln>
            <a:solidFill>
              <a:schemeClr val="tx1"/>
            </a:solidFill>
          </a:ln>
        </p:spPr>
      </p:pic>
    </p:spTree>
    <p:extLst>
      <p:ext uri="{BB962C8B-B14F-4D97-AF65-F5344CB8AC3E}">
        <p14:creationId xmlns:p14="http://schemas.microsoft.com/office/powerpoint/2010/main" val="2020872856"/>
      </p:ext>
    </p:extLst>
  </p:cSld>
  <p:clrMap bg1="lt1" tx1="dk1" bg2="lt2" tx2="dk2" accent1="accent1" accent2="accent2" accent3="accent3" accent4="accent4" accent5="accent5" accent6="accent6" hlink="hlink" folHlink="folHlink"/>
  <p:sldLayoutIdLst>
    <p:sldLayoutId id="2147484888" r:id="rId1"/>
    <p:sldLayoutId id="2147484889" r:id="rId2"/>
    <p:sldLayoutId id="2147484890" r:id="rId3"/>
    <p:sldLayoutId id="2147484891" r:id="rId4"/>
    <p:sldLayoutId id="2147484892" r:id="rId5"/>
    <p:sldLayoutId id="2147484893" r:id="rId6"/>
    <p:sldLayoutId id="2147484894" r:id="rId7"/>
    <p:sldLayoutId id="2147484895" r:id="rId8"/>
    <p:sldLayoutId id="2147484896" r:id="rId9"/>
    <p:sldLayoutId id="2147484897" r:id="rId10"/>
    <p:sldLayoutId id="2147484898" r:id="rId11"/>
    <p:sldLayoutId id="2147484899" r:id="rId12"/>
    <p:sldLayoutId id="2147484900" r:id="rId13"/>
    <p:sldLayoutId id="2147484901" r:id="rId14"/>
    <p:sldLayoutId id="2147484902" r:id="rId15"/>
    <p:sldLayoutId id="2147484903" r:id="rId16"/>
    <p:sldLayoutId id="2147484904" r:id="rId17"/>
    <p:sldLayoutId id="2147484905" r:id="rId18"/>
    <p:sldLayoutId id="2147484906" r:id="rId19"/>
    <p:sldLayoutId id="2147484907" r:id="rId20"/>
    <p:sldLayoutId id="2147484908" r:id="rId21"/>
    <p:sldLayoutId id="2147484909" r:id="rId22"/>
    <p:sldLayoutId id="2147484858" r:id="rId23"/>
    <p:sldLayoutId id="2147484844" r:id="rId24"/>
  </p:sldLayoutIdLst>
  <p:transition spd="med"/>
  <p:txStyles>
    <p:titleStyle>
      <a:lvl1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3"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27871" marR="0" indent="-4649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6992"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298364"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79736" marR="0" indent="-54248"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67250"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48622"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29994"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911366" marR="0" indent="-260392" algn="l" defTabSz="162743" rtl="0" latinLnBrk="0">
        <a:lnSpc>
          <a:spcPct val="90000"/>
        </a:lnSpc>
        <a:spcBef>
          <a:spcPts val="169"/>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1pPr>
      <a:lvl2pPr marL="0" marR="0" indent="2571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2pPr>
      <a:lvl3pPr marL="0" marR="0" indent="5143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3pPr>
      <a:lvl4pPr marL="0" marR="0" indent="7715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4pPr>
      <a:lvl5pPr marL="0" marR="0" indent="10287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5pPr>
      <a:lvl6pPr marL="0" marR="0" indent="128587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6pPr>
      <a:lvl7pPr marL="0" marR="0" indent="154305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7pPr>
      <a:lvl8pPr marL="0" marR="0" indent="1800225"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8pPr>
      <a:lvl9pPr marL="0" marR="0" indent="2057400" algn="l" defTabSz="514350" rtl="0" latinLnBrk="0">
        <a:lnSpc>
          <a:spcPct val="100000"/>
        </a:lnSpc>
        <a:spcBef>
          <a:spcPts val="0"/>
        </a:spcBef>
        <a:spcAft>
          <a:spcPts val="0"/>
        </a:spcAft>
        <a:buClrTx/>
        <a:buSzTx/>
        <a:buFontTx/>
        <a:buNone/>
        <a:tabLst/>
        <a:defRPr sz="788"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1.png"/><Relationship Id="rId5" Type="http://schemas.openxmlformats.org/officeDocument/2006/relationships/notesSlide" Target="../notesSlides/notesSlide15.xml"/><Relationship Id="rId4"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21.png"/><Relationship Id="rId5" Type="http://schemas.openxmlformats.org/officeDocument/2006/relationships/notesSlide" Target="../notesSlides/notesSlide21.xml"/><Relationship Id="rId4"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s://www.cdc.gov/ophss/csels/dsepd/ss1978/index.html"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4.xml"/><Relationship Id="rId4" Type="http://schemas.openxmlformats.org/officeDocument/2006/relationships/hyperlink" Target="https://www.cdc.gov/eis/request-services/epiresources.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cdc.gov/onehealth/index.html"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hyperlink" Target="http://www.who.int/features/qa/one-health/fr/"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train.org/cdctrain/search?query=epidemiology&amp;type=course"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5.xml"/><Relationship Id="rId1" Type="http://schemas.openxmlformats.org/officeDocument/2006/relationships/tags" Target="../tags/tag1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156136" y="1844824"/>
            <a:ext cx="4343856" cy="1807708"/>
          </a:xfrm>
          <a:prstGeom prst="rect">
            <a:avLst/>
          </a:prstGeom>
        </p:spPr>
        <p:txBody>
          <a:bodyPr>
            <a:normAutofit fontScale="90000"/>
          </a:bodyPr>
          <a:lstStyle/>
          <a:p>
            <a:pPr algn="l">
              <a:defRPr>
                <a:latin typeface="Source Sans Pro Bold"/>
                <a:ea typeface="Source Sans Pro Bold"/>
                <a:cs typeface="Source Sans Pro Bold"/>
                <a:sym typeface="Source Sans Pro Bold"/>
              </a:defRPr>
            </a:pPr>
            <a:r>
              <a:rPr lang="fr-FR" altLang="en-US" sz="3600" b="1" dirty="0">
                <a:solidFill>
                  <a:schemeClr val="bg1"/>
                </a:solidFill>
                <a:latin typeface="Source Sans Pro Bold"/>
                <a:ea typeface="Source Sans Pro Bold"/>
                <a:cs typeface="Source Sans Pro Bold"/>
              </a:rPr>
              <a:t>Épidémiologie de base dans la pratique de santé publique</a:t>
            </a:r>
            <a:br>
              <a:rPr sz="3600" b="1" dirty="0">
                <a:solidFill>
                  <a:schemeClr val="bg1"/>
                </a:solidFill>
              </a:rPr>
            </a:br>
            <a:endParaRPr sz="3600" b="1" dirty="0">
              <a:solidFill>
                <a:schemeClr val="bg1"/>
              </a:solidFill>
            </a:endParaRPr>
          </a:p>
        </p:txBody>
      </p:sp>
      <p:sp>
        <p:nvSpPr>
          <p:cNvPr id="282" name="TextBox 5"/>
          <p:cNvSpPr txBox="1"/>
          <p:nvPr/>
        </p:nvSpPr>
        <p:spPr>
          <a:xfrm>
            <a:off x="251520" y="620688"/>
            <a:ext cx="1566956"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B1.1</a:t>
            </a:r>
          </a:p>
        </p:txBody>
      </p:sp>
      <p:sp>
        <p:nvSpPr>
          <p:cNvPr id="283" name="TextBox 9"/>
          <p:cNvSpPr txBox="1"/>
          <p:nvPr/>
        </p:nvSpPr>
        <p:spPr>
          <a:xfrm>
            <a:off x="425782" y="3967610"/>
            <a:ext cx="1750173" cy="2539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1400">
                <a:solidFill>
                  <a:srgbClr val="FFFFFF"/>
                </a:solidFill>
                <a:latin typeface="+mj-lt"/>
                <a:ea typeface="+mj-ea"/>
                <a:cs typeface="+mj-cs"/>
                <a:sym typeface="Source Sans Pro Regular"/>
              </a:defRPr>
            </a:lvl1pPr>
          </a:lstStyle>
          <a:p>
            <a:r>
              <a:rPr lang="fr-FR" sz="1050" dirty="0"/>
              <a:t>Nom de l’orateur</a:t>
            </a:r>
            <a:endParaRPr sz="1050" dirty="0"/>
          </a:p>
        </p:txBody>
      </p:sp>
    </p:spTree>
    <p:extLst>
      <p:ext uri="{BB962C8B-B14F-4D97-AF65-F5344CB8AC3E}">
        <p14:creationId xmlns:p14="http://schemas.microsoft.com/office/powerpoint/2010/main" val="111123838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3073653" y="5301208"/>
            <a:ext cx="5351066" cy="72008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n-US" altLang="en-US" sz="1200" b="1">
              <a:solidFill>
                <a:srgbClr val="0039A6"/>
              </a:solidFill>
              <a:latin typeface="Tahoma" pitchFamily="34" charset="0"/>
            </a:endParaRPr>
          </a:p>
        </p:txBody>
      </p:sp>
      <p:sp>
        <p:nvSpPr>
          <p:cNvPr id="24580" name="Rectangle 12"/>
          <p:cNvSpPr>
            <a:spLocks noChangeArrowheads="1"/>
          </p:cNvSpPr>
          <p:nvPr/>
        </p:nvSpPr>
        <p:spPr bwMode="auto">
          <a:xfrm>
            <a:off x="3263726" y="918587"/>
            <a:ext cx="542307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200" b="1" dirty="0">
                <a:solidFill>
                  <a:srgbClr val="C00000"/>
                </a:solidFill>
                <a:latin typeface="+mj-lt"/>
                <a:ea typeface="+mj-ea"/>
                <a:cs typeface="+mj-cs"/>
                <a:sym typeface="Source Sans Pro Regular"/>
              </a:rPr>
              <a:t>Toutes les propositions qui suivent illustrent le but de l’épidémiologie dans le domaine de la santé publique SAUF une. Laquelle ? </a:t>
            </a:r>
          </a:p>
        </p:txBody>
      </p:sp>
      <p:sp>
        <p:nvSpPr>
          <p:cNvPr id="24581" name="Rectangle 4"/>
          <p:cNvSpPr>
            <a:spLocks noChangeArrowheads="1"/>
          </p:cNvSpPr>
          <p:nvPr/>
        </p:nvSpPr>
        <p:spPr bwMode="auto">
          <a:xfrm>
            <a:off x="3263726" y="2638997"/>
            <a:ext cx="5724128"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0">
              <a:spcBef>
                <a:spcPts val="0"/>
              </a:spcBef>
              <a:spcAft>
                <a:spcPts val="0"/>
              </a:spcAft>
              <a:buSzPct val="100000"/>
              <a:buFontTx/>
              <a:buAutoNum type="alphaUcPeriod"/>
              <a:defRPr sz="2200">
                <a:latin typeface="+mj-lt"/>
                <a:ea typeface="+mj-ea"/>
                <a:cs typeface="+mj-cs"/>
                <a:sym typeface="Source Sans Pro Regular"/>
              </a:defRPr>
            </a:pPr>
            <a:r>
              <a:rPr lang="fr-FR" altLang="en-US" sz="2200" dirty="0">
                <a:solidFill>
                  <a:srgbClr val="000000"/>
                </a:solidFill>
                <a:latin typeface="+mj-lt"/>
                <a:ea typeface="+mj-ea"/>
                <a:cs typeface="+mj-cs"/>
                <a:sym typeface="Calibri"/>
              </a:rPr>
              <a:t>Identifier les populations qui sont à risque de contracter certaines maladies.</a:t>
            </a:r>
          </a:p>
          <a:p>
            <a:pPr eaLnBrk="1" fontAlgn="auto" hangingPunct="0">
              <a:spcBef>
                <a:spcPts val="0"/>
              </a:spcBef>
              <a:spcAft>
                <a:spcPts val="0"/>
              </a:spcAft>
              <a:buSzPct val="100000"/>
              <a:buFontTx/>
              <a:buAutoNum type="alphaUcPeriod"/>
              <a:defRPr sz="2200">
                <a:latin typeface="+mj-lt"/>
                <a:ea typeface="+mj-ea"/>
                <a:cs typeface="+mj-cs"/>
                <a:sym typeface="Source Sans Pro Regular"/>
              </a:defRPr>
            </a:pPr>
            <a:endParaRPr lang="fr-FR" altLang="en-US" sz="2200" dirty="0">
              <a:solidFill>
                <a:srgbClr val="000000"/>
              </a:solidFill>
              <a:latin typeface="+mj-lt"/>
              <a:ea typeface="+mj-ea"/>
              <a:cs typeface="+mj-cs"/>
              <a:sym typeface="Calibri"/>
            </a:endParaRPr>
          </a:p>
          <a:p>
            <a:pPr eaLnBrk="1" fontAlgn="auto" hangingPunct="0">
              <a:spcBef>
                <a:spcPts val="0"/>
              </a:spcBef>
              <a:spcAft>
                <a:spcPts val="0"/>
              </a:spcAft>
              <a:buSzPct val="100000"/>
              <a:buFontTx/>
              <a:buAutoNum type="alphaUcPeriod"/>
              <a:defRPr sz="2200">
                <a:latin typeface="+mj-lt"/>
                <a:ea typeface="+mj-ea"/>
                <a:cs typeface="+mj-cs"/>
                <a:sym typeface="Source Sans Pro Regular"/>
              </a:defRPr>
            </a:pPr>
            <a:r>
              <a:rPr lang="fr-FR" altLang="en-US" sz="2200" dirty="0">
                <a:solidFill>
                  <a:srgbClr val="000000"/>
                </a:solidFill>
                <a:latin typeface="+mj-lt"/>
                <a:ea typeface="+mj-ea"/>
                <a:cs typeface="+mj-cs"/>
                <a:sym typeface="Calibri"/>
              </a:rPr>
              <a:t>Évaluer l’efficacité des interventions.</a:t>
            </a:r>
          </a:p>
          <a:p>
            <a:pPr eaLnBrk="1" fontAlgn="auto" hangingPunct="0">
              <a:spcBef>
                <a:spcPts val="0"/>
              </a:spcBef>
              <a:spcAft>
                <a:spcPts val="0"/>
              </a:spcAft>
              <a:buSzPct val="100000"/>
              <a:buFontTx/>
              <a:buAutoNum type="alphaUcPeriod"/>
              <a:defRPr sz="2200">
                <a:latin typeface="+mj-lt"/>
                <a:ea typeface="+mj-ea"/>
                <a:cs typeface="+mj-cs"/>
                <a:sym typeface="Source Sans Pro Regular"/>
              </a:defRPr>
            </a:pPr>
            <a:endParaRPr lang="fr-FR" altLang="en-US" sz="2200" dirty="0">
              <a:solidFill>
                <a:srgbClr val="000000"/>
              </a:solidFill>
              <a:latin typeface="+mj-lt"/>
              <a:ea typeface="+mj-ea"/>
              <a:cs typeface="+mj-cs"/>
              <a:sym typeface="Calibri"/>
            </a:endParaRPr>
          </a:p>
          <a:p>
            <a:pPr eaLnBrk="1" fontAlgn="auto" hangingPunct="0">
              <a:spcBef>
                <a:spcPts val="0"/>
              </a:spcBef>
              <a:spcAft>
                <a:spcPts val="0"/>
              </a:spcAft>
              <a:buSzPct val="100000"/>
              <a:buFontTx/>
              <a:buAutoNum type="alphaUcPeriod"/>
              <a:defRPr sz="2200">
                <a:latin typeface="+mj-lt"/>
                <a:ea typeface="+mj-ea"/>
                <a:cs typeface="+mj-cs"/>
                <a:sym typeface="Source Sans Pro Regular"/>
              </a:defRPr>
            </a:pPr>
            <a:r>
              <a:rPr lang="fr-FR" altLang="en-US" sz="2200" dirty="0">
                <a:solidFill>
                  <a:srgbClr val="000000"/>
                </a:solidFill>
                <a:latin typeface="+mj-lt"/>
                <a:ea typeface="+mj-ea"/>
                <a:cs typeface="+mj-cs"/>
                <a:sym typeface="Calibri"/>
              </a:rPr>
              <a:t>Fournir un traitement aux patients dans des contextes cliniques.</a:t>
            </a:r>
          </a:p>
          <a:p>
            <a:pPr eaLnBrk="1" fontAlgn="auto" hangingPunct="0">
              <a:spcBef>
                <a:spcPts val="0"/>
              </a:spcBef>
              <a:spcAft>
                <a:spcPts val="0"/>
              </a:spcAft>
              <a:buSzPct val="100000"/>
              <a:buFontTx/>
              <a:buAutoNum type="alphaUcPeriod"/>
              <a:defRPr sz="2200">
                <a:latin typeface="+mj-lt"/>
                <a:ea typeface="+mj-ea"/>
                <a:cs typeface="+mj-cs"/>
                <a:sym typeface="Source Sans Pro Regular"/>
              </a:defRPr>
            </a:pPr>
            <a:endParaRPr lang="fr-FR" altLang="en-US" sz="2200" dirty="0">
              <a:solidFill>
                <a:srgbClr val="000000"/>
              </a:solidFill>
              <a:latin typeface="+mj-lt"/>
              <a:ea typeface="+mj-ea"/>
              <a:cs typeface="+mj-cs"/>
              <a:sym typeface="Calibri"/>
            </a:endParaRPr>
          </a:p>
          <a:p>
            <a:pPr eaLnBrk="1" fontAlgn="auto" hangingPunct="0">
              <a:spcBef>
                <a:spcPts val="0"/>
              </a:spcBef>
              <a:spcAft>
                <a:spcPts val="0"/>
              </a:spcAft>
              <a:buSzPct val="100000"/>
              <a:buFontTx/>
              <a:buAutoNum type="alphaUcPeriod"/>
              <a:defRPr sz="2200">
                <a:latin typeface="+mj-lt"/>
                <a:ea typeface="+mj-ea"/>
                <a:cs typeface="+mj-cs"/>
                <a:sym typeface="Source Sans Pro Regular"/>
              </a:defRPr>
            </a:pPr>
            <a:r>
              <a:rPr lang="fr-FR" altLang="en-US" sz="2200" dirty="0">
                <a:solidFill>
                  <a:srgbClr val="000000"/>
                </a:solidFill>
                <a:latin typeface="+mj-lt"/>
                <a:ea typeface="+mj-ea"/>
                <a:cs typeface="+mj-cs"/>
                <a:sym typeface="Calibri"/>
              </a:rPr>
              <a:t>Déterminer l’importance des causes d’une maladie</a:t>
            </a:r>
          </a:p>
        </p:txBody>
      </p:sp>
      <p:pic>
        <p:nvPicPr>
          <p:cNvPr id="8" name="Picture 7" descr="Checkmark indicating the correct answer."/>
          <p:cNvPicPr>
            <a:picLocks noChangeAspect="1"/>
          </p:cNvPicPr>
          <p:nvPr/>
        </p:nvPicPr>
        <p:blipFill>
          <a:blip r:embed="rId3" cstate="print">
            <a:clrChange>
              <a:clrFrom>
                <a:srgbClr val="FFFFFF"/>
              </a:clrFrom>
              <a:clrTo>
                <a:srgbClr val="FFFFFF">
                  <a:alpha val="0"/>
                </a:srgbClr>
              </a:clrTo>
            </a:clrChange>
          </a:blip>
          <a:stretch>
            <a:fillRect/>
          </a:stretch>
        </p:blipFill>
        <p:spPr>
          <a:xfrm>
            <a:off x="3038730" y="5385661"/>
            <a:ext cx="360040" cy="455613"/>
          </a:xfrm>
          <a:prstGeom prst="rect">
            <a:avLst/>
          </a:prstGeom>
        </p:spPr>
      </p:pic>
      <p:sp>
        <p:nvSpPr>
          <p:cNvPr id="24583" name="TextBox 7"/>
          <p:cNvSpPr txBox="1">
            <a:spLocks noChangeArrowheads="1"/>
          </p:cNvSpPr>
          <p:nvPr/>
        </p:nvSpPr>
        <p:spPr bwMode="auto">
          <a:xfrm>
            <a:off x="63459" y="380734"/>
            <a:ext cx="298782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800" b="1" dirty="0">
                <a:solidFill>
                  <a:schemeClr val="bg1"/>
                </a:solidFill>
                <a:latin typeface="+mn-lt"/>
              </a:rPr>
              <a:t>Vérification des connaissances</a:t>
            </a:r>
          </a:p>
        </p:txBody>
      </p:sp>
      <p:pic>
        <p:nvPicPr>
          <p:cNvPr id="24584" name="Picture 2" descr="Notebook and checkmark inside a circle."/>
          <p:cNvPicPr>
            <a:picLocks noChangeAspect="1" noChangeArrowheads="1"/>
          </p:cNvPicPr>
          <p:nvPr/>
        </p:nvPicPr>
        <p:blipFill>
          <a:blip r:embed="rId4" cstate="print"/>
          <a:srcRect/>
          <a:stretch>
            <a:fillRect/>
          </a:stretch>
        </p:blipFill>
        <p:spPr bwMode="auto">
          <a:xfrm>
            <a:off x="723652" y="1874293"/>
            <a:ext cx="741363" cy="764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Slide Number Placeholder 1"/>
          <p:cNvSpPr txBox="1">
            <a:spLocks/>
          </p:cNvSpPr>
          <p:nvPr/>
        </p:nvSpPr>
        <p:spPr bwMode="auto">
          <a:xfrm>
            <a:off x="6553200" y="61722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C9B20C56-C128-4F1D-BACD-EDD58127B8FD}" type="slidenum">
              <a:rPr lang="en-US" altLang="en-US" sz="1400">
                <a:solidFill>
                  <a:srgbClr val="0039A6"/>
                </a:solidFill>
                <a:latin typeface="Myriad Web Pro" charset="0"/>
              </a:rPr>
              <a:pPr algn="r" eaLnBrk="1" hangingPunct="1">
                <a:spcBef>
                  <a:spcPct val="0"/>
                </a:spcBef>
                <a:buFontTx/>
                <a:buNone/>
              </a:pPr>
              <a:t>10</a:t>
            </a:fld>
            <a:endParaRPr lang="en-US" altLang="en-US" sz="1400">
              <a:solidFill>
                <a:srgbClr val="0039A6"/>
              </a:solidFill>
              <a:latin typeface="Myriad Web Pro" charset="0"/>
            </a:endParaRPr>
          </a:p>
        </p:txBody>
      </p:sp>
      <p:sp>
        <p:nvSpPr>
          <p:cNvPr id="11" name="Rounded Rectangle 3"/>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00347377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83182"/>
            <a:ext cx="2592288" cy="1656184"/>
          </a:xfrm>
        </p:spPr>
        <p:txBody>
          <a:bodyPr>
            <a:noAutofit/>
          </a:bodyPr>
          <a:lstStyle/>
          <a:p>
            <a:pPr defTabSz="280642"/>
            <a:r>
              <a:rPr lang="fr-FR" sz="2800" b="1" dirty="0">
                <a:latin typeface="Source Sans Pro Bold"/>
                <a:ea typeface="Source Sans Pro Bold"/>
                <a:cs typeface="Source Sans Pro Bold"/>
                <a:sym typeface="Source Sans Pro Bold"/>
              </a:rPr>
              <a:t>Épidémiologie lors des urgences de santé publique </a:t>
            </a:r>
            <a:br>
              <a:rPr lang="fr-FR" sz="2800" b="1" dirty="0">
                <a:latin typeface="Source Sans Pro Bold"/>
                <a:ea typeface="Source Sans Pro Bold"/>
                <a:cs typeface="Source Sans Pro Bold"/>
                <a:sym typeface="Source Sans Pro Bold"/>
              </a:rPr>
            </a:br>
            <a:endParaRPr lang="fr-FR" sz="2800" b="1" dirty="0">
              <a:latin typeface="Source Sans Pro Bold"/>
              <a:ea typeface="Source Sans Pro Bold"/>
              <a:cs typeface="Source Sans Pro Bold"/>
              <a:sym typeface="Source Sans Pro Bold"/>
            </a:endParaRPr>
          </a:p>
        </p:txBody>
      </p:sp>
      <p:sp>
        <p:nvSpPr>
          <p:cNvPr id="5" name="Espace réservé du texte 4"/>
          <p:cNvSpPr>
            <a:spLocks noGrp="1"/>
          </p:cNvSpPr>
          <p:nvPr>
            <p:ph type="body" idx="1"/>
          </p:nvPr>
        </p:nvSpPr>
        <p:spPr>
          <a:xfrm>
            <a:off x="3349300" y="1311274"/>
            <a:ext cx="5647136" cy="5546726"/>
          </a:xfrm>
        </p:spPr>
        <p:txBody>
          <a:bodyPr>
            <a:normAutofit/>
          </a:bodyPr>
          <a:lstStyle/>
          <a:p>
            <a:pPr marL="108497" lvl="1" indent="0" defTabSz="914400" hangingPunct="0">
              <a:lnSpc>
                <a:spcPct val="100000"/>
              </a:lnSpc>
              <a:buNone/>
              <a:defRPr sz="2400">
                <a:latin typeface="+mj-lt"/>
                <a:ea typeface="+mj-ea"/>
                <a:cs typeface="+mj-cs"/>
                <a:sym typeface="Source Sans Pro Regular"/>
              </a:defRPr>
            </a:pPr>
            <a:r>
              <a:rPr lang="fr-FR" b="1" dirty="0">
                <a:solidFill>
                  <a:srgbClr val="C00000"/>
                </a:solidFill>
                <a:sym typeface="Calibri"/>
              </a:rPr>
              <a:t>L’épidémiologie dans des situations d’urgence peut permettre :</a:t>
            </a:r>
          </a:p>
          <a:p>
            <a:pPr marL="108497" lvl="1" indent="0" defTabSz="914400" hangingPunct="0">
              <a:lnSpc>
                <a:spcPct val="100000"/>
              </a:lnSpc>
              <a:buNone/>
              <a:defRPr sz="2400">
                <a:latin typeface="+mj-lt"/>
                <a:ea typeface="+mj-ea"/>
                <a:cs typeface="+mj-cs"/>
                <a:sym typeface="Source Sans Pro Regular"/>
              </a:defRPr>
            </a:pPr>
            <a:endParaRPr lang="fr-FR" b="1" dirty="0">
              <a:solidFill>
                <a:srgbClr val="C00000"/>
              </a:solidFill>
              <a:sym typeface="Calibri"/>
            </a:endParaRPr>
          </a:p>
          <a:p>
            <a:pPr marL="711200" lvl="1" indent="-254000" defTabSz="914400" hangingPunct="0">
              <a:lnSpc>
                <a:spcPct val="100000"/>
              </a:lnSpc>
              <a:spcBef>
                <a:spcPts val="500"/>
              </a:spcBef>
              <a:buClr>
                <a:srgbClr val="C00000"/>
              </a:buClr>
              <a:defRPr sz="2400">
                <a:latin typeface="+mj-lt"/>
                <a:ea typeface="+mj-ea"/>
                <a:cs typeface="+mj-cs"/>
                <a:sym typeface="Source Sans Pro Regular"/>
              </a:defRPr>
            </a:pPr>
            <a:r>
              <a:rPr lang="fr-FR" sz="2200" dirty="0">
                <a:sym typeface="Calibri"/>
              </a:rPr>
              <a:t>De déterminer la gravité d’une crise</a:t>
            </a:r>
          </a:p>
          <a:p>
            <a:pPr marL="711200" lvl="1" indent="-254000" defTabSz="914400" hangingPunct="0">
              <a:lnSpc>
                <a:spcPct val="100000"/>
              </a:lnSpc>
              <a:spcBef>
                <a:spcPts val="500"/>
              </a:spcBef>
              <a:buClr>
                <a:srgbClr val="C00000"/>
              </a:buClr>
              <a:defRPr sz="2400">
                <a:latin typeface="+mj-lt"/>
                <a:ea typeface="+mj-ea"/>
                <a:cs typeface="+mj-cs"/>
                <a:sym typeface="Source Sans Pro Regular"/>
              </a:defRPr>
            </a:pPr>
            <a:r>
              <a:rPr lang="fr-FR" sz="2200" dirty="0">
                <a:sym typeface="Calibri"/>
              </a:rPr>
              <a:t>D’identifier et de mesurer les facteurs de risque</a:t>
            </a:r>
          </a:p>
          <a:p>
            <a:pPr marL="711200" lvl="1" indent="-254000" defTabSz="914400" hangingPunct="0">
              <a:lnSpc>
                <a:spcPct val="100000"/>
              </a:lnSpc>
              <a:spcBef>
                <a:spcPts val="500"/>
              </a:spcBef>
              <a:buClr>
                <a:srgbClr val="C00000"/>
              </a:buClr>
              <a:defRPr sz="2400">
                <a:latin typeface="+mj-lt"/>
                <a:ea typeface="+mj-ea"/>
                <a:cs typeface="+mj-cs"/>
                <a:sym typeface="Source Sans Pro Regular"/>
              </a:defRPr>
            </a:pPr>
            <a:r>
              <a:rPr lang="fr-FR" sz="2200" dirty="0">
                <a:sym typeface="Calibri"/>
              </a:rPr>
              <a:t>De suivre les évolutions dans le temps</a:t>
            </a:r>
          </a:p>
          <a:p>
            <a:pPr marL="711200" lvl="1" indent="-254000" defTabSz="914400" hangingPunct="0">
              <a:lnSpc>
                <a:spcPct val="100000"/>
              </a:lnSpc>
              <a:spcBef>
                <a:spcPts val="500"/>
              </a:spcBef>
              <a:buClr>
                <a:srgbClr val="C00000"/>
              </a:buClr>
              <a:defRPr sz="2400">
                <a:latin typeface="+mj-lt"/>
                <a:ea typeface="+mj-ea"/>
                <a:cs typeface="+mj-cs"/>
                <a:sym typeface="Source Sans Pro Regular"/>
              </a:defRPr>
            </a:pPr>
            <a:r>
              <a:rPr lang="fr-FR" sz="2200" dirty="0">
                <a:sym typeface="Calibri"/>
              </a:rPr>
              <a:t>D’orienter l’intervention rapide</a:t>
            </a:r>
          </a:p>
          <a:p>
            <a:pPr marL="711200" lvl="1" indent="-254000" defTabSz="914400" hangingPunct="0">
              <a:lnSpc>
                <a:spcPct val="100000"/>
              </a:lnSpc>
              <a:spcBef>
                <a:spcPts val="500"/>
              </a:spcBef>
              <a:buClr>
                <a:srgbClr val="C00000"/>
              </a:buClr>
              <a:defRPr sz="2400">
                <a:latin typeface="+mj-lt"/>
                <a:ea typeface="+mj-ea"/>
                <a:cs typeface="+mj-cs"/>
                <a:sym typeface="Source Sans Pro Regular"/>
              </a:defRPr>
            </a:pPr>
            <a:r>
              <a:rPr lang="fr-FR" sz="2200" dirty="0">
                <a:sym typeface="Calibri"/>
              </a:rPr>
              <a:t>D’appuyer les efforts de mobilisation et de documenter la crise</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11</a:t>
            </a:fld>
            <a:endParaRPr lang="en-US" altLang="en-US"/>
          </a:p>
        </p:txBody>
      </p:sp>
      <p:sp>
        <p:nvSpPr>
          <p:cNvPr id="4" name="Content Placeholder 2"/>
          <p:cNvSpPr txBox="1">
            <a:spLocks/>
          </p:cNvSpPr>
          <p:nvPr/>
        </p:nvSpPr>
        <p:spPr bwMode="auto">
          <a:xfrm>
            <a:off x="1835696" y="1160340"/>
            <a:ext cx="7190928" cy="129887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endParaRPr lang="fr-FR" kern="0" dirty="0"/>
          </a:p>
        </p:txBody>
      </p:sp>
      <p:sp>
        <p:nvSpPr>
          <p:cNvPr id="6" name="Rounded Rectangle 4"/>
          <p:cNvSpPr/>
          <p:nvPr/>
        </p:nvSpPr>
        <p:spPr>
          <a:xfrm flipV="1">
            <a:off x="20626" y="2130746"/>
            <a:ext cx="2282278" cy="112363"/>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72751091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0111" y="116849"/>
            <a:ext cx="3168352" cy="1932378"/>
          </a:xfrm>
        </p:spPr>
        <p:txBody>
          <a:bodyPr>
            <a:normAutofit/>
          </a:bodyPr>
          <a:lstStyle/>
          <a:p>
            <a:r>
              <a:rPr lang="en-US" altLang="en-US" sz="3000" b="1" dirty="0">
                <a:solidFill>
                  <a:schemeClr val="bg1"/>
                </a:solidFill>
                <a:latin typeface="+mn-lt"/>
              </a:rPr>
              <a:t>2. </a:t>
            </a:r>
            <a:r>
              <a:rPr lang="fr-FR" altLang="en-US" sz="3000" b="1" dirty="0">
                <a:solidFill>
                  <a:schemeClr val="bg1"/>
                </a:solidFill>
                <a:latin typeface="+mn-lt"/>
              </a:rPr>
              <a:t>Termes </a:t>
            </a:r>
            <a:br>
              <a:rPr lang="fr-FR" altLang="en-US" sz="3000" b="1" dirty="0">
                <a:solidFill>
                  <a:schemeClr val="bg1"/>
                </a:solidFill>
                <a:latin typeface="+mn-lt"/>
              </a:rPr>
            </a:br>
            <a:r>
              <a:rPr lang="fr-FR" altLang="en-US" sz="3000" b="1" dirty="0">
                <a:solidFill>
                  <a:schemeClr val="bg1"/>
                </a:solidFill>
                <a:latin typeface="+mn-lt"/>
              </a:rPr>
              <a:t>clés en épidémiologie</a:t>
            </a:r>
          </a:p>
        </p:txBody>
      </p:sp>
      <p:pic>
        <p:nvPicPr>
          <p:cNvPr id="20483" name="Picture 4" descr="Chart and magnifying glass inside a circle."/>
          <p:cNvPicPr>
            <a:picLocks noChangeAspect="1"/>
          </p:cNvPicPr>
          <p:nvPr/>
        </p:nvPicPr>
        <p:blipFill>
          <a:blip r:embed="rId3" cstate="print"/>
          <a:srcRect/>
          <a:stretch>
            <a:fillRect/>
          </a:stretch>
        </p:blipFill>
        <p:spPr bwMode="auto">
          <a:xfrm>
            <a:off x="4419600" y="2204864"/>
            <a:ext cx="3200400"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Slide Number Placeholder 1"/>
          <p:cNvSpPr txBox="1">
            <a:spLocks/>
          </p:cNvSpPr>
          <p:nvPr/>
        </p:nvSpPr>
        <p:spPr bwMode="auto">
          <a:xfrm>
            <a:off x="6553200" y="61722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1CA2445C-6925-4030-BB02-15D3B5B116C1}" type="slidenum">
              <a:rPr lang="en-US" altLang="en-US" sz="1400">
                <a:solidFill>
                  <a:srgbClr val="0039A6"/>
                </a:solidFill>
                <a:latin typeface="Myriad Web Pro" charset="0"/>
              </a:rPr>
              <a:pPr algn="r" eaLnBrk="1" hangingPunct="1">
                <a:spcBef>
                  <a:spcPct val="0"/>
                </a:spcBef>
                <a:buFontTx/>
                <a:buNone/>
              </a:pPr>
              <a:t>12</a:t>
            </a:fld>
            <a:endParaRPr lang="en-US" altLang="en-US" sz="1400" dirty="0">
              <a:solidFill>
                <a:srgbClr val="0039A6"/>
              </a:solidFill>
              <a:latin typeface="Myriad Web Pro" charset="0"/>
            </a:endParaRPr>
          </a:p>
        </p:txBody>
      </p:sp>
      <p:sp>
        <p:nvSpPr>
          <p:cNvPr id="6" name="Rounded Rectangle 6"/>
          <p:cNvSpPr/>
          <p:nvPr/>
        </p:nvSpPr>
        <p:spPr>
          <a:xfrm>
            <a:off x="179512" y="2003508"/>
            <a:ext cx="2232248" cy="4571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chemeClr val="bg1"/>
              </a:solidFill>
            </a:endParaRPr>
          </a:p>
        </p:txBody>
      </p:sp>
    </p:spTree>
    <p:extLst>
      <p:ext uri="{BB962C8B-B14F-4D97-AF65-F5344CB8AC3E}">
        <p14:creationId xmlns:p14="http://schemas.microsoft.com/office/powerpoint/2010/main" val="25803914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5"/>
          <p:cNvSpPr txBox="1">
            <a:spLocks noChangeArrowheads="1"/>
          </p:cNvSpPr>
          <p:nvPr/>
        </p:nvSpPr>
        <p:spPr bwMode="auto">
          <a:xfrm>
            <a:off x="50577" y="0"/>
            <a:ext cx="90364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b="1" dirty="0">
                <a:solidFill>
                  <a:schemeClr val="bg1"/>
                </a:solidFill>
                <a:latin typeface="+mj-lt"/>
              </a:rPr>
              <a:t>Termes clés en épidémiologie</a:t>
            </a:r>
          </a:p>
        </p:txBody>
      </p:sp>
      <p:sp>
        <p:nvSpPr>
          <p:cNvPr id="27652" name="TextBox 9"/>
          <p:cNvSpPr txBox="1">
            <a:spLocks noChangeArrowheads="1"/>
          </p:cNvSpPr>
          <p:nvPr/>
        </p:nvSpPr>
        <p:spPr bwMode="auto">
          <a:xfrm>
            <a:off x="555932" y="1213246"/>
            <a:ext cx="800100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200" dirty="0">
                <a:solidFill>
                  <a:schemeClr val="accent3"/>
                </a:solidFill>
                <a:latin typeface="+mj-lt"/>
                <a:ea typeface="+mj-ea"/>
                <a:cs typeface="+mj-cs"/>
              </a:rPr>
              <a:t>Épidémie ou flambée épidémique : </a:t>
            </a:r>
            <a:r>
              <a:rPr lang="fr-FR" altLang="en-US" sz="2200" dirty="0">
                <a:solidFill>
                  <a:srgbClr val="000000"/>
                </a:solidFill>
                <a:latin typeface="+mj-lt"/>
                <a:ea typeface="+mj-ea"/>
                <a:cs typeface="+mj-cs"/>
              </a:rPr>
              <a:t>survenue d’une maladie dans une population qui est supérieure à ce qui est attendu dans un temps et un lieu donnés.  </a:t>
            </a:r>
          </a:p>
          <a:p>
            <a:pPr eaLnBrk="1" hangingPunct="1">
              <a:spcBef>
                <a:spcPct val="0"/>
              </a:spcBef>
              <a:buFontTx/>
              <a:buNone/>
            </a:pPr>
            <a:endParaRPr lang="fr-FR"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a:p>
            <a:pPr eaLnBrk="1" hangingPunct="1">
              <a:spcBef>
                <a:spcPct val="0"/>
              </a:spcBef>
              <a:buFontTx/>
              <a:buNone/>
            </a:pPr>
            <a:endParaRPr lang="en-US" altLang="en-US" sz="2200" dirty="0">
              <a:latin typeface="+mj-lt"/>
            </a:endParaRPr>
          </a:p>
        </p:txBody>
      </p:sp>
      <p:sp>
        <p:nvSpPr>
          <p:cNvPr id="27653" name="TextBox 9"/>
          <p:cNvSpPr txBox="1">
            <a:spLocks noChangeArrowheads="1"/>
          </p:cNvSpPr>
          <p:nvPr/>
        </p:nvSpPr>
        <p:spPr bwMode="auto">
          <a:xfrm>
            <a:off x="568325" y="2514600"/>
            <a:ext cx="80010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eaLnBrk="1" hangingPunct="1">
              <a:buFontTx/>
              <a:buNone/>
              <a:defRPr sz="1800" b="1">
                <a:latin typeface="+mn-lt"/>
              </a:defRPr>
            </a:lvl1pPr>
            <a:lvl2pPr marL="742950" indent="-285750">
              <a:spcBef>
                <a:spcPct val="20000"/>
              </a:spcBef>
              <a:buFont typeface="Arial" charset="0"/>
              <a:buChar char="–"/>
              <a:defRPr sz="2800">
                <a:latin typeface="Calibri" pitchFamily="34" charset="0"/>
              </a:defRPr>
            </a:lvl2pPr>
            <a:lvl3pPr marL="1143000" indent="-228600">
              <a:spcBef>
                <a:spcPct val="20000"/>
              </a:spcBef>
              <a:buFont typeface="Arial" charset="0"/>
              <a:buChar char="•"/>
              <a:defRPr sz="2400">
                <a:latin typeface="Calibri" pitchFamily="34" charset="0"/>
              </a:defRPr>
            </a:lvl3pPr>
            <a:lvl4pPr marL="1600200" indent="-228600">
              <a:spcBef>
                <a:spcPct val="20000"/>
              </a:spcBef>
              <a:buFont typeface="Arial" charset="0"/>
              <a:buChar char="–"/>
              <a:defRPr sz="2000">
                <a:latin typeface="Calibri" pitchFamily="34" charset="0"/>
              </a:defRPr>
            </a:lvl4pPr>
            <a:lvl5pPr marL="2057400" indent="-228600">
              <a:spcBef>
                <a:spcPct val="20000"/>
              </a:spcBef>
              <a:buFont typeface="Arial" charset="0"/>
              <a:buChar char="»"/>
              <a:defRPr sz="2000">
                <a:latin typeface="Calibri" pitchFamily="34" charset="0"/>
              </a:defRPr>
            </a:lvl5pPr>
            <a:lvl6pPr marL="2514600" indent="-228600" eaLnBrk="0" fontAlgn="base" hangingPunct="0">
              <a:spcBef>
                <a:spcPct val="20000"/>
              </a:spcBef>
              <a:spcAft>
                <a:spcPct val="0"/>
              </a:spcAft>
              <a:buFont typeface="Arial" charset="0"/>
              <a:buChar char="»"/>
              <a:defRPr sz="2000">
                <a:latin typeface="Calibri" pitchFamily="34" charset="0"/>
              </a:defRPr>
            </a:lvl6pPr>
            <a:lvl7pPr marL="2971800" indent="-228600" eaLnBrk="0" fontAlgn="base" hangingPunct="0">
              <a:spcBef>
                <a:spcPct val="20000"/>
              </a:spcBef>
              <a:spcAft>
                <a:spcPct val="0"/>
              </a:spcAft>
              <a:buFont typeface="Arial" charset="0"/>
              <a:buChar char="»"/>
              <a:defRPr sz="2000">
                <a:latin typeface="Calibri" pitchFamily="34" charset="0"/>
              </a:defRPr>
            </a:lvl7pPr>
            <a:lvl8pPr marL="3429000" indent="-228600" eaLnBrk="0" fontAlgn="base" hangingPunct="0">
              <a:spcBef>
                <a:spcPct val="20000"/>
              </a:spcBef>
              <a:spcAft>
                <a:spcPct val="0"/>
              </a:spcAft>
              <a:buFont typeface="Arial" charset="0"/>
              <a:buChar char="»"/>
              <a:defRPr sz="2000">
                <a:latin typeface="Calibri" pitchFamily="34" charset="0"/>
              </a:defRPr>
            </a:lvl8pPr>
            <a:lvl9pPr marL="3886200" indent="-228600" eaLnBrk="0" fontAlgn="base" hangingPunct="0">
              <a:spcBef>
                <a:spcPct val="20000"/>
              </a:spcBef>
              <a:spcAft>
                <a:spcPct val="0"/>
              </a:spcAft>
              <a:buFont typeface="Arial" charset="0"/>
              <a:buChar char="»"/>
              <a:defRPr sz="2000">
                <a:latin typeface="Calibri" pitchFamily="34" charset="0"/>
              </a:defRPr>
            </a:lvl9pPr>
          </a:lstStyle>
          <a:p>
            <a:r>
              <a:rPr lang="fr-FR" altLang="en-US" sz="2200" b="0" dirty="0">
                <a:solidFill>
                  <a:schemeClr val="accent3"/>
                </a:solidFill>
                <a:latin typeface="+mj-lt"/>
                <a:ea typeface="+mj-ea"/>
                <a:cs typeface="+mj-cs"/>
              </a:rPr>
              <a:t>Cluster : </a:t>
            </a:r>
            <a:r>
              <a:rPr lang="fr-FR" altLang="en-US" sz="2200" b="0" dirty="0">
                <a:solidFill>
                  <a:srgbClr val="000000"/>
                </a:solidFill>
                <a:latin typeface="+mj-lt"/>
                <a:ea typeface="+mj-ea"/>
                <a:cs typeface="+mj-cs"/>
              </a:rPr>
              <a:t>groupe de cas dans un temps et un lieu spécifiques (souvent une zone géographique restreinte) où la maladie est plus importante que prévu. </a:t>
            </a:r>
          </a:p>
        </p:txBody>
      </p:sp>
      <p:sp>
        <p:nvSpPr>
          <p:cNvPr id="27654" name="TextBox 9"/>
          <p:cNvSpPr txBox="1">
            <a:spLocks noChangeArrowheads="1"/>
          </p:cNvSpPr>
          <p:nvPr/>
        </p:nvSpPr>
        <p:spPr bwMode="auto">
          <a:xfrm>
            <a:off x="543539" y="3600957"/>
            <a:ext cx="8001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eaLnBrk="1" hangingPunct="1">
              <a:buFontTx/>
              <a:buNone/>
              <a:defRPr sz="1800" b="1">
                <a:latin typeface="+mn-lt"/>
              </a:defRPr>
            </a:lvl1pPr>
            <a:lvl2pPr marL="742950" indent="-285750">
              <a:spcBef>
                <a:spcPct val="20000"/>
              </a:spcBef>
              <a:buFont typeface="Arial" charset="0"/>
              <a:buChar char="–"/>
              <a:defRPr sz="2800">
                <a:latin typeface="Calibri" pitchFamily="34" charset="0"/>
              </a:defRPr>
            </a:lvl2pPr>
            <a:lvl3pPr marL="1143000" indent="-228600">
              <a:spcBef>
                <a:spcPct val="20000"/>
              </a:spcBef>
              <a:buFont typeface="Arial" charset="0"/>
              <a:buChar char="•"/>
              <a:defRPr sz="2400">
                <a:latin typeface="Calibri" pitchFamily="34" charset="0"/>
              </a:defRPr>
            </a:lvl3pPr>
            <a:lvl4pPr marL="1600200" indent="-228600">
              <a:spcBef>
                <a:spcPct val="20000"/>
              </a:spcBef>
              <a:buFont typeface="Arial" charset="0"/>
              <a:buChar char="–"/>
              <a:defRPr sz="2000">
                <a:latin typeface="Calibri" pitchFamily="34" charset="0"/>
              </a:defRPr>
            </a:lvl4pPr>
            <a:lvl5pPr marL="2057400" indent="-228600">
              <a:spcBef>
                <a:spcPct val="20000"/>
              </a:spcBef>
              <a:buFont typeface="Arial" charset="0"/>
              <a:buChar char="»"/>
              <a:defRPr sz="2000">
                <a:latin typeface="Calibri" pitchFamily="34" charset="0"/>
              </a:defRPr>
            </a:lvl5pPr>
            <a:lvl6pPr marL="2514600" indent="-228600" eaLnBrk="0" fontAlgn="base" hangingPunct="0">
              <a:spcBef>
                <a:spcPct val="20000"/>
              </a:spcBef>
              <a:spcAft>
                <a:spcPct val="0"/>
              </a:spcAft>
              <a:buFont typeface="Arial" charset="0"/>
              <a:buChar char="»"/>
              <a:defRPr sz="2000">
                <a:latin typeface="Calibri" pitchFamily="34" charset="0"/>
              </a:defRPr>
            </a:lvl6pPr>
            <a:lvl7pPr marL="2971800" indent="-228600" eaLnBrk="0" fontAlgn="base" hangingPunct="0">
              <a:spcBef>
                <a:spcPct val="20000"/>
              </a:spcBef>
              <a:spcAft>
                <a:spcPct val="0"/>
              </a:spcAft>
              <a:buFont typeface="Arial" charset="0"/>
              <a:buChar char="»"/>
              <a:defRPr sz="2000">
                <a:latin typeface="Calibri" pitchFamily="34" charset="0"/>
              </a:defRPr>
            </a:lvl7pPr>
            <a:lvl8pPr marL="3429000" indent="-228600" eaLnBrk="0" fontAlgn="base" hangingPunct="0">
              <a:spcBef>
                <a:spcPct val="20000"/>
              </a:spcBef>
              <a:spcAft>
                <a:spcPct val="0"/>
              </a:spcAft>
              <a:buFont typeface="Arial" charset="0"/>
              <a:buChar char="»"/>
              <a:defRPr sz="2000">
                <a:latin typeface="Calibri" pitchFamily="34" charset="0"/>
              </a:defRPr>
            </a:lvl8pPr>
            <a:lvl9pPr marL="3886200" indent="-228600" eaLnBrk="0" fontAlgn="base" hangingPunct="0">
              <a:spcBef>
                <a:spcPct val="20000"/>
              </a:spcBef>
              <a:spcAft>
                <a:spcPct val="0"/>
              </a:spcAft>
              <a:buFont typeface="Arial" charset="0"/>
              <a:buChar char="»"/>
              <a:defRPr sz="2000">
                <a:latin typeface="Calibri" pitchFamily="34" charset="0"/>
              </a:defRPr>
            </a:lvl9pPr>
          </a:lstStyle>
          <a:p>
            <a:r>
              <a:rPr lang="fr-FR" altLang="en-US" sz="2200" b="0" dirty="0">
                <a:solidFill>
                  <a:schemeClr val="accent3"/>
                </a:solidFill>
                <a:latin typeface="+mj-lt"/>
                <a:ea typeface="+mj-ea"/>
                <a:cs typeface="+mj-cs"/>
              </a:rPr>
              <a:t>Endémie : </a:t>
            </a:r>
            <a:r>
              <a:rPr lang="fr-FR" altLang="en-US" sz="2200" b="0" dirty="0">
                <a:solidFill>
                  <a:srgbClr val="000000"/>
                </a:solidFill>
                <a:latin typeface="+mj-lt"/>
                <a:ea typeface="+mj-ea"/>
                <a:cs typeface="+mj-cs"/>
              </a:rPr>
              <a:t>maladie ou affection présente dans une population  en permanence.</a:t>
            </a:r>
          </a:p>
        </p:txBody>
      </p:sp>
      <p:sp>
        <p:nvSpPr>
          <p:cNvPr id="27655" name="TextBox 9"/>
          <p:cNvSpPr txBox="1">
            <a:spLocks noChangeArrowheads="1"/>
          </p:cNvSpPr>
          <p:nvPr/>
        </p:nvSpPr>
        <p:spPr bwMode="auto">
          <a:xfrm>
            <a:off x="543539" y="4583399"/>
            <a:ext cx="80010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eaLnBrk="1" hangingPunct="1">
              <a:buFontTx/>
              <a:buNone/>
              <a:defRPr sz="1800" b="1">
                <a:latin typeface="+mn-lt"/>
              </a:defRPr>
            </a:lvl1pPr>
            <a:lvl2pPr marL="742950" indent="-285750">
              <a:spcBef>
                <a:spcPct val="20000"/>
              </a:spcBef>
              <a:buFont typeface="Arial" charset="0"/>
              <a:buChar char="–"/>
              <a:defRPr sz="2800">
                <a:latin typeface="Calibri" pitchFamily="34" charset="0"/>
              </a:defRPr>
            </a:lvl2pPr>
            <a:lvl3pPr marL="1143000" indent="-228600">
              <a:spcBef>
                <a:spcPct val="20000"/>
              </a:spcBef>
              <a:buFont typeface="Arial" charset="0"/>
              <a:buChar char="•"/>
              <a:defRPr sz="2400">
                <a:latin typeface="Calibri" pitchFamily="34" charset="0"/>
              </a:defRPr>
            </a:lvl3pPr>
            <a:lvl4pPr marL="1600200" indent="-228600">
              <a:spcBef>
                <a:spcPct val="20000"/>
              </a:spcBef>
              <a:buFont typeface="Arial" charset="0"/>
              <a:buChar char="–"/>
              <a:defRPr sz="2000">
                <a:latin typeface="Calibri" pitchFamily="34" charset="0"/>
              </a:defRPr>
            </a:lvl4pPr>
            <a:lvl5pPr marL="2057400" indent="-228600">
              <a:spcBef>
                <a:spcPct val="20000"/>
              </a:spcBef>
              <a:buFont typeface="Arial" charset="0"/>
              <a:buChar char="»"/>
              <a:defRPr sz="2000">
                <a:latin typeface="Calibri" pitchFamily="34" charset="0"/>
              </a:defRPr>
            </a:lvl5pPr>
            <a:lvl6pPr marL="2514600" indent="-228600" eaLnBrk="0" fontAlgn="base" hangingPunct="0">
              <a:spcBef>
                <a:spcPct val="20000"/>
              </a:spcBef>
              <a:spcAft>
                <a:spcPct val="0"/>
              </a:spcAft>
              <a:buFont typeface="Arial" charset="0"/>
              <a:buChar char="»"/>
              <a:defRPr sz="2000">
                <a:latin typeface="Calibri" pitchFamily="34" charset="0"/>
              </a:defRPr>
            </a:lvl6pPr>
            <a:lvl7pPr marL="2971800" indent="-228600" eaLnBrk="0" fontAlgn="base" hangingPunct="0">
              <a:spcBef>
                <a:spcPct val="20000"/>
              </a:spcBef>
              <a:spcAft>
                <a:spcPct val="0"/>
              </a:spcAft>
              <a:buFont typeface="Arial" charset="0"/>
              <a:buChar char="»"/>
              <a:defRPr sz="2000">
                <a:latin typeface="Calibri" pitchFamily="34" charset="0"/>
              </a:defRPr>
            </a:lvl7pPr>
            <a:lvl8pPr marL="3429000" indent="-228600" eaLnBrk="0" fontAlgn="base" hangingPunct="0">
              <a:spcBef>
                <a:spcPct val="20000"/>
              </a:spcBef>
              <a:spcAft>
                <a:spcPct val="0"/>
              </a:spcAft>
              <a:buFont typeface="Arial" charset="0"/>
              <a:buChar char="»"/>
              <a:defRPr sz="2000">
                <a:latin typeface="Calibri" pitchFamily="34" charset="0"/>
              </a:defRPr>
            </a:lvl8pPr>
            <a:lvl9pPr marL="3886200" indent="-228600" eaLnBrk="0" fontAlgn="base" hangingPunct="0">
              <a:spcBef>
                <a:spcPct val="20000"/>
              </a:spcBef>
              <a:spcAft>
                <a:spcPct val="0"/>
              </a:spcAft>
              <a:buFont typeface="Arial" charset="0"/>
              <a:buChar char="»"/>
              <a:defRPr sz="2000">
                <a:latin typeface="Calibri" pitchFamily="34" charset="0"/>
              </a:defRPr>
            </a:lvl9pPr>
          </a:lstStyle>
          <a:p>
            <a:pPr fontAlgn="auto" hangingPunct="0">
              <a:spcBef>
                <a:spcPts val="0"/>
              </a:spcBef>
              <a:spcAft>
                <a:spcPts val="0"/>
              </a:spcAft>
            </a:pPr>
            <a:r>
              <a:rPr lang="fr-FR" altLang="en-US" sz="2200" b="0" dirty="0">
                <a:solidFill>
                  <a:schemeClr val="accent3"/>
                </a:solidFill>
                <a:latin typeface="+mj-lt"/>
                <a:ea typeface="+mj-ea"/>
                <a:cs typeface="+mj-cs"/>
                <a:sym typeface="Source Sans Pro Regular"/>
              </a:rPr>
              <a:t>Pandémie : </a:t>
            </a:r>
            <a:r>
              <a:rPr lang="fr-FR" altLang="en-US" sz="2200" b="0" dirty="0">
                <a:solidFill>
                  <a:srgbClr val="000000"/>
                </a:solidFill>
                <a:latin typeface="+mj-lt"/>
                <a:ea typeface="+mj-ea"/>
                <a:cs typeface="+mj-cs"/>
                <a:sym typeface="Source Sans Pro Regular"/>
              </a:rPr>
              <a:t>épidémie qui survient dans une zone étendue (plusieurs pays ou continents) et qui touche souvent  une partie importante de la population</a:t>
            </a:r>
            <a:r>
              <a:rPr lang="en-US" altLang="en-US" sz="2200" b="0" dirty="0">
                <a:solidFill>
                  <a:srgbClr val="000000"/>
                </a:solidFill>
                <a:latin typeface="+mj-lt"/>
                <a:ea typeface="+mj-ea"/>
                <a:cs typeface="+mj-cs"/>
                <a:sym typeface="Source Sans Pro Regular"/>
              </a:rPr>
              <a:t>.</a:t>
            </a:r>
          </a:p>
        </p:txBody>
      </p:sp>
      <p:sp>
        <p:nvSpPr>
          <p:cNvPr id="27657" name="Slide Number Placeholder 1"/>
          <p:cNvSpPr txBox="1">
            <a:spLocks/>
          </p:cNvSpPr>
          <p:nvPr/>
        </p:nvSpPr>
        <p:spPr bwMode="auto">
          <a:xfrm>
            <a:off x="6732240" y="620119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269BC1C3-7ECC-456C-8457-FA9E989BB122}" type="slidenum">
              <a:rPr lang="en-US" altLang="en-US" sz="1400">
                <a:solidFill>
                  <a:srgbClr val="0039A6"/>
                </a:solidFill>
                <a:latin typeface="Myriad Web Pro" charset="0"/>
              </a:rPr>
              <a:pPr algn="r" eaLnBrk="1" hangingPunct="1">
                <a:spcBef>
                  <a:spcPct val="0"/>
                </a:spcBef>
                <a:buFontTx/>
                <a:buNone/>
              </a:pPr>
              <a:t>13</a:t>
            </a:fld>
            <a:endParaRPr lang="en-US" altLang="en-US" sz="1400" dirty="0">
              <a:solidFill>
                <a:srgbClr val="0039A6"/>
              </a:solidFill>
              <a:latin typeface="Myriad Web Pro" charset="0"/>
            </a:endParaRPr>
          </a:p>
        </p:txBody>
      </p:sp>
    </p:spTree>
    <p:extLst>
      <p:ext uri="{BB962C8B-B14F-4D97-AF65-F5344CB8AC3E}">
        <p14:creationId xmlns:p14="http://schemas.microsoft.com/office/powerpoint/2010/main" val="595729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5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65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65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45130" y="-20444"/>
            <a:ext cx="5795022" cy="646113"/>
          </a:xfrm>
        </p:spPr>
        <p:txBody>
          <a:bodyPr>
            <a:normAutofit/>
          </a:bodyPr>
          <a:lstStyle/>
          <a:p>
            <a:r>
              <a:rPr lang="fr-FR" sz="3200" b="1" dirty="0">
                <a:solidFill>
                  <a:schemeClr val="bg1"/>
                </a:solidFill>
              </a:rPr>
              <a:t>Courbe épidémiologique</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14</a:t>
            </a:fld>
            <a:endParaRPr lang="en-US" alt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4500" y="2016783"/>
            <a:ext cx="5715000" cy="3705225"/>
          </a:xfrm>
          <a:prstGeom prst="rect">
            <a:avLst/>
          </a:prstGeom>
        </p:spPr>
      </p:pic>
      <p:sp>
        <p:nvSpPr>
          <p:cNvPr id="4" name="TextBox 3"/>
          <p:cNvSpPr txBox="1"/>
          <p:nvPr/>
        </p:nvSpPr>
        <p:spPr>
          <a:xfrm>
            <a:off x="457200" y="816454"/>
            <a:ext cx="8229600" cy="1200329"/>
          </a:xfrm>
          <a:prstGeom prst="rect">
            <a:avLst/>
          </a:prstGeom>
          <a:noFill/>
        </p:spPr>
        <p:txBody>
          <a:bodyPr wrap="square" rtlCol="0">
            <a:spAutoFit/>
          </a:bodyPr>
          <a:lstStyle/>
          <a:p>
            <a:r>
              <a:rPr lang="fr-FR" dirty="0">
                <a:latin typeface="+mj-lt"/>
              </a:rPr>
              <a:t>Courbe épidémiologique de cas de syndrome respiratoire aigu sévère (SRAS) par date d’apparition, du 1</a:t>
            </a:r>
            <a:r>
              <a:rPr lang="fr-FR" baseline="30000" dirty="0">
                <a:latin typeface="+mj-lt"/>
              </a:rPr>
              <a:t>er</a:t>
            </a:r>
            <a:r>
              <a:rPr lang="fr-FR" dirty="0">
                <a:latin typeface="+mj-lt"/>
              </a:rPr>
              <a:t> novembre 2002 au 30 avril 2003, dans la province de Guangdong en Chine,  indiquant les cas dans la communauté et ceux chez les agents de santé</a:t>
            </a:r>
          </a:p>
        </p:txBody>
      </p:sp>
      <p:sp>
        <p:nvSpPr>
          <p:cNvPr id="5" name="TextBox 4"/>
          <p:cNvSpPr txBox="1"/>
          <p:nvPr/>
        </p:nvSpPr>
        <p:spPr>
          <a:xfrm>
            <a:off x="179512" y="5661248"/>
            <a:ext cx="8964488" cy="461665"/>
          </a:xfrm>
          <a:prstGeom prst="rect">
            <a:avLst/>
          </a:prstGeom>
          <a:noFill/>
        </p:spPr>
        <p:txBody>
          <a:bodyPr wrap="square" rtlCol="0">
            <a:spAutoFit/>
          </a:bodyPr>
          <a:lstStyle/>
          <a:p>
            <a:pPr algn="ctr"/>
            <a:r>
              <a:rPr lang="en-US" sz="1200" dirty="0"/>
              <a:t>Source: Xu, R., He, J., Evans, M. R., Peng, G., Field, H., Yu, D....</a:t>
            </a:r>
            <a:r>
              <a:rPr lang="en-US" sz="1200" dirty="0" err="1"/>
              <a:t>Schnur</a:t>
            </a:r>
            <a:r>
              <a:rPr lang="en-US" sz="1200" dirty="0"/>
              <a:t>, A. (2004). Epidemiologic Clues to SARS Origin in China. </a:t>
            </a:r>
            <a:r>
              <a:rPr lang="en-US" sz="1200" i="1" dirty="0"/>
              <a:t>Emerging Infectious Diseases</a:t>
            </a:r>
            <a:r>
              <a:rPr lang="en-US" sz="1200" dirty="0"/>
              <a:t>, </a:t>
            </a:r>
            <a:r>
              <a:rPr lang="en-US" sz="1200" i="1" dirty="0"/>
              <a:t>10</a:t>
            </a:r>
            <a:r>
              <a:rPr lang="en-US" sz="1200" dirty="0"/>
              <a:t>(6), 1031-1037. https://dx.doi.org/10.3201/eid1006.030852.</a:t>
            </a:r>
          </a:p>
        </p:txBody>
      </p:sp>
    </p:spTree>
    <p:extLst>
      <p:ext uri="{BB962C8B-B14F-4D97-AF65-F5344CB8AC3E}">
        <p14:creationId xmlns:p14="http://schemas.microsoft.com/office/powerpoint/2010/main" val="268868670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TextBox 8"/>
          <p:cNvSpPr txBox="1">
            <a:spLocks noChangeArrowheads="1"/>
          </p:cNvSpPr>
          <p:nvPr/>
        </p:nvSpPr>
        <p:spPr bwMode="auto">
          <a:xfrm>
            <a:off x="2986199" y="2054722"/>
            <a:ext cx="19136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2200" dirty="0">
                <a:latin typeface="+mj-lt"/>
              </a:rPr>
              <a:t>A. </a:t>
            </a:r>
            <a:r>
              <a:rPr lang="fr-FR" altLang="en-US" sz="2200" dirty="0">
                <a:latin typeface="+mj-lt"/>
              </a:rPr>
              <a:t>Endémie</a:t>
            </a:r>
          </a:p>
        </p:txBody>
      </p:sp>
      <p:sp>
        <p:nvSpPr>
          <p:cNvPr id="28678" name="TextBox 13"/>
          <p:cNvSpPr txBox="1">
            <a:spLocks noChangeArrowheads="1"/>
          </p:cNvSpPr>
          <p:nvPr/>
        </p:nvSpPr>
        <p:spPr bwMode="auto">
          <a:xfrm>
            <a:off x="7058221" y="2058133"/>
            <a:ext cx="19662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200" dirty="0">
                <a:latin typeface="+mj-lt"/>
              </a:rPr>
              <a:t>C. Épidémie</a:t>
            </a:r>
          </a:p>
        </p:txBody>
      </p:sp>
      <p:sp>
        <p:nvSpPr>
          <p:cNvPr id="28679" name="TextBox 14"/>
          <p:cNvSpPr txBox="1">
            <a:spLocks noChangeArrowheads="1"/>
          </p:cNvSpPr>
          <p:nvPr/>
        </p:nvSpPr>
        <p:spPr bwMode="auto">
          <a:xfrm>
            <a:off x="5008291" y="2054722"/>
            <a:ext cx="20063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200" dirty="0">
                <a:latin typeface="+mj-lt"/>
              </a:rPr>
              <a:t>B. Pandémie</a:t>
            </a:r>
          </a:p>
        </p:txBody>
      </p:sp>
      <p:sp>
        <p:nvSpPr>
          <p:cNvPr id="28681" name="TextBox 6"/>
          <p:cNvSpPr txBox="1">
            <a:spLocks noChangeArrowheads="1"/>
          </p:cNvSpPr>
          <p:nvPr/>
        </p:nvSpPr>
        <p:spPr bwMode="auto">
          <a:xfrm>
            <a:off x="3379881" y="5592007"/>
            <a:ext cx="54961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4488" indent="-344488">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 typeface="Arial" charset="0"/>
              <a:buNone/>
            </a:pPr>
            <a:r>
              <a:rPr lang="en-US" altLang="en-US" sz="1800" dirty="0">
                <a:latin typeface="+mj-lt"/>
              </a:rPr>
              <a:t>3.	</a:t>
            </a:r>
            <a:r>
              <a:rPr lang="fr-FR" altLang="en-US" sz="1800" dirty="0">
                <a:latin typeface="+mj-lt"/>
              </a:rPr>
              <a:t>Le VIH/sida est une des pires maladies de notre histoire. C’est une _____________.</a:t>
            </a:r>
          </a:p>
        </p:txBody>
      </p:sp>
      <p:cxnSp>
        <p:nvCxnSpPr>
          <p:cNvPr id="20" name="Straight Connector 19"/>
          <p:cNvCxnSpPr/>
          <p:nvPr/>
        </p:nvCxnSpPr>
        <p:spPr bwMode="auto">
          <a:xfrm>
            <a:off x="1776201" y="6164142"/>
            <a:ext cx="1751900" cy="0"/>
          </a:xfrm>
          <a:prstGeom prst="line">
            <a:avLst/>
          </a:prstGeom>
          <a:ln>
            <a:solidFill>
              <a:srgbClr val="0036A6"/>
            </a:solidFill>
          </a:ln>
          <a:effectLst/>
        </p:spPr>
        <p:style>
          <a:lnRef idx="2">
            <a:schemeClr val="accent3"/>
          </a:lnRef>
          <a:fillRef idx="0">
            <a:schemeClr val="accent3"/>
          </a:fillRef>
          <a:effectRef idx="1">
            <a:schemeClr val="accent3"/>
          </a:effectRef>
          <a:fontRef idx="minor">
            <a:schemeClr val="tx1"/>
          </a:fontRef>
        </p:style>
      </p:cxnSp>
      <p:sp>
        <p:nvSpPr>
          <p:cNvPr id="27671" name="TextBox 21"/>
          <p:cNvSpPr txBox="1">
            <a:spLocks noChangeArrowheads="1"/>
          </p:cNvSpPr>
          <p:nvPr/>
        </p:nvSpPr>
        <p:spPr bwMode="auto">
          <a:xfrm>
            <a:off x="1708867" y="5685361"/>
            <a:ext cx="18860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2200" dirty="0">
                <a:latin typeface="+mj-lt"/>
              </a:rPr>
              <a:t>B. </a:t>
            </a:r>
            <a:r>
              <a:rPr lang="fr-FR" altLang="en-US" sz="2200" dirty="0">
                <a:latin typeface="+mj-lt"/>
              </a:rPr>
              <a:t>Pandémie</a:t>
            </a:r>
          </a:p>
        </p:txBody>
      </p:sp>
      <p:cxnSp>
        <p:nvCxnSpPr>
          <p:cNvPr id="17" name="Straight Connector 16"/>
          <p:cNvCxnSpPr/>
          <p:nvPr/>
        </p:nvCxnSpPr>
        <p:spPr bwMode="auto">
          <a:xfrm>
            <a:off x="1717379" y="3446835"/>
            <a:ext cx="1751900" cy="0"/>
          </a:xfrm>
          <a:prstGeom prst="line">
            <a:avLst/>
          </a:prstGeom>
          <a:ln>
            <a:solidFill>
              <a:srgbClr val="0036A6"/>
            </a:solidFill>
          </a:ln>
          <a:effectLst/>
        </p:spPr>
        <p:style>
          <a:lnRef idx="2">
            <a:schemeClr val="accent3"/>
          </a:lnRef>
          <a:fillRef idx="0">
            <a:schemeClr val="accent3"/>
          </a:fillRef>
          <a:effectRef idx="1">
            <a:schemeClr val="accent3"/>
          </a:effectRef>
          <a:fontRef idx="minor">
            <a:schemeClr val="tx1"/>
          </a:fontRef>
        </p:style>
      </p:cxnSp>
      <p:sp>
        <p:nvSpPr>
          <p:cNvPr id="27669" name="TextBox 26"/>
          <p:cNvSpPr txBox="1">
            <a:spLocks noChangeArrowheads="1"/>
          </p:cNvSpPr>
          <p:nvPr/>
        </p:nvSpPr>
        <p:spPr bwMode="auto">
          <a:xfrm>
            <a:off x="1745912" y="2930200"/>
            <a:ext cx="18860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2200" dirty="0">
                <a:latin typeface="+mj-lt"/>
              </a:rPr>
              <a:t>A. </a:t>
            </a:r>
            <a:r>
              <a:rPr lang="fr-FR" altLang="en-US" sz="2200" dirty="0">
                <a:latin typeface="+mj-lt"/>
              </a:rPr>
              <a:t>Endémie</a:t>
            </a:r>
          </a:p>
        </p:txBody>
      </p:sp>
      <p:cxnSp>
        <p:nvCxnSpPr>
          <p:cNvPr id="19" name="Straight Connector 18"/>
          <p:cNvCxnSpPr/>
          <p:nvPr/>
        </p:nvCxnSpPr>
        <p:spPr bwMode="auto">
          <a:xfrm>
            <a:off x="1760987" y="4703663"/>
            <a:ext cx="1751900" cy="0"/>
          </a:xfrm>
          <a:prstGeom prst="line">
            <a:avLst/>
          </a:prstGeom>
          <a:ln>
            <a:solidFill>
              <a:srgbClr val="0036A6"/>
            </a:solidFill>
          </a:ln>
          <a:effectLst/>
        </p:spPr>
        <p:style>
          <a:lnRef idx="2">
            <a:schemeClr val="accent3"/>
          </a:lnRef>
          <a:fillRef idx="0">
            <a:schemeClr val="accent3"/>
          </a:fillRef>
          <a:effectRef idx="1">
            <a:schemeClr val="accent3"/>
          </a:effectRef>
          <a:fontRef idx="minor">
            <a:schemeClr val="tx1"/>
          </a:fontRef>
        </p:style>
      </p:cxnSp>
      <p:sp>
        <p:nvSpPr>
          <p:cNvPr id="27667" name="TextBox 27"/>
          <p:cNvSpPr txBox="1">
            <a:spLocks noChangeArrowheads="1"/>
          </p:cNvSpPr>
          <p:nvPr/>
        </p:nvSpPr>
        <p:spPr bwMode="auto">
          <a:xfrm>
            <a:off x="1745912" y="4253733"/>
            <a:ext cx="18860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2200" dirty="0">
                <a:latin typeface="+mj-lt"/>
              </a:rPr>
              <a:t>C. </a:t>
            </a:r>
            <a:r>
              <a:rPr lang="fr-FR" altLang="en-US" sz="2200" dirty="0">
                <a:latin typeface="+mj-lt"/>
              </a:rPr>
              <a:t>Épidémie</a:t>
            </a:r>
          </a:p>
        </p:txBody>
      </p:sp>
      <p:sp>
        <p:nvSpPr>
          <p:cNvPr id="28688" name="Rectangle 4"/>
          <p:cNvSpPr>
            <a:spLocks noChangeArrowheads="1"/>
          </p:cNvSpPr>
          <p:nvPr/>
        </p:nvSpPr>
        <p:spPr bwMode="auto">
          <a:xfrm>
            <a:off x="3402791" y="2860790"/>
            <a:ext cx="547970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03225" indent="-403225">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AutoNum type="arabicPeriod"/>
            </a:pPr>
            <a:r>
              <a:rPr lang="fr-FR" altLang="en-US" sz="1800" dirty="0">
                <a:latin typeface="+mj-lt"/>
              </a:rPr>
              <a:t>Le paludisme est présent en Ouganda en permanence en raison de la présence de moustiques infectés. Le paludisme est une _________________en Ouganda.</a:t>
            </a:r>
          </a:p>
        </p:txBody>
      </p:sp>
      <p:sp>
        <p:nvSpPr>
          <p:cNvPr id="28689" name="Rectangle 20"/>
          <p:cNvSpPr>
            <a:spLocks noChangeArrowheads="1"/>
          </p:cNvSpPr>
          <p:nvPr/>
        </p:nvSpPr>
        <p:spPr bwMode="auto">
          <a:xfrm>
            <a:off x="3397372" y="4226903"/>
            <a:ext cx="548512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4488" indent="-344488">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dirty="0">
                <a:latin typeface="+mj-lt"/>
              </a:rPr>
              <a:t>2.	</a:t>
            </a:r>
            <a:r>
              <a:rPr lang="fr-FR" altLang="en-US" sz="1800" dirty="0">
                <a:latin typeface="+mj-lt"/>
              </a:rPr>
              <a:t> Les cas de maladie à virus Ébola dans certaines parties de l'Afrique sont supérieurs à ce qui est prévu dans la région. Cet événement est le signe d’une _</a:t>
            </a:r>
            <a:r>
              <a:rPr lang="en-US" altLang="en-US" sz="1800" dirty="0">
                <a:latin typeface="+mj-lt"/>
              </a:rPr>
              <a:t>____________.</a:t>
            </a:r>
            <a:endParaRPr lang="en-US" altLang="en-US" sz="1800" strike="sngStrike" dirty="0">
              <a:latin typeface="+mj-lt"/>
            </a:endParaRPr>
          </a:p>
        </p:txBody>
      </p:sp>
      <p:sp>
        <p:nvSpPr>
          <p:cNvPr id="28690" name="Rectangle 20"/>
          <p:cNvSpPr>
            <a:spLocks noChangeArrowheads="1"/>
          </p:cNvSpPr>
          <p:nvPr/>
        </p:nvSpPr>
        <p:spPr bwMode="auto">
          <a:xfrm>
            <a:off x="3172566" y="1080178"/>
            <a:ext cx="594015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000" b="1" dirty="0">
                <a:solidFill>
                  <a:srgbClr val="C00000"/>
                </a:solidFill>
                <a:latin typeface="+mn-lt"/>
                <a:cs typeface="+mj-cs"/>
              </a:rPr>
              <a:t>Parmi les trois termes ci-dessous, quel est celui qui correspond à la situation</a:t>
            </a:r>
            <a:r>
              <a:rPr lang="en-US" altLang="en-US" sz="2000" b="1" dirty="0">
                <a:solidFill>
                  <a:srgbClr val="C00000"/>
                </a:solidFill>
                <a:latin typeface="+mn-lt"/>
                <a:cs typeface="+mj-cs"/>
              </a:rPr>
              <a:t> ?</a:t>
            </a:r>
          </a:p>
        </p:txBody>
      </p:sp>
      <p:sp>
        <p:nvSpPr>
          <p:cNvPr id="28691" name="TextBox 7"/>
          <p:cNvSpPr txBox="1">
            <a:spLocks noChangeArrowheads="1"/>
          </p:cNvSpPr>
          <p:nvPr/>
        </p:nvSpPr>
        <p:spPr bwMode="auto">
          <a:xfrm>
            <a:off x="10177" y="533246"/>
            <a:ext cx="28350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800" b="1" dirty="0">
                <a:solidFill>
                  <a:schemeClr val="bg1"/>
                </a:solidFill>
                <a:latin typeface="+mn-lt"/>
              </a:rPr>
              <a:t>Vérification des connaissances </a:t>
            </a:r>
          </a:p>
        </p:txBody>
      </p:sp>
      <p:pic>
        <p:nvPicPr>
          <p:cNvPr id="28692" name="Picture 2" descr="Notebook and checkmark inside a circle."/>
          <p:cNvPicPr>
            <a:picLocks noChangeAspect="1" noChangeArrowheads="1"/>
          </p:cNvPicPr>
          <p:nvPr/>
        </p:nvPicPr>
        <p:blipFill>
          <a:blip r:embed="rId3" cstate="print"/>
          <a:srcRect/>
          <a:stretch>
            <a:fillRect/>
          </a:stretch>
        </p:blipFill>
        <p:spPr bwMode="auto">
          <a:xfrm>
            <a:off x="580656" y="2002337"/>
            <a:ext cx="741363"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93" name="Slide Number Placeholder 1"/>
          <p:cNvSpPr txBox="1">
            <a:spLocks/>
          </p:cNvSpPr>
          <p:nvPr/>
        </p:nvSpPr>
        <p:spPr bwMode="auto">
          <a:xfrm>
            <a:off x="6403478" y="7192945"/>
            <a:ext cx="1858368" cy="19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FF1E020D-4BDD-4B17-91F3-36701A196AF7}" type="slidenum">
              <a:rPr lang="en-US" altLang="en-US" sz="1400">
                <a:solidFill>
                  <a:srgbClr val="0039A6"/>
                </a:solidFill>
                <a:latin typeface="Myriad Web Pro" charset="0"/>
              </a:rPr>
              <a:pPr algn="r" eaLnBrk="1" hangingPunct="1">
                <a:spcBef>
                  <a:spcPct val="0"/>
                </a:spcBef>
                <a:buFontTx/>
                <a:buNone/>
              </a:pPr>
              <a:t>15</a:t>
            </a:fld>
            <a:endParaRPr lang="en-US" altLang="en-US" sz="1400">
              <a:solidFill>
                <a:srgbClr val="0039A6"/>
              </a:solidFill>
              <a:latin typeface="Myriad Web Pro" charset="0"/>
            </a:endParaRPr>
          </a:p>
        </p:txBody>
      </p:sp>
      <p:sp>
        <p:nvSpPr>
          <p:cNvPr id="21" name="Rounded Rectangle 3">
            <a:extLst>
              <a:ext uri="{FF2B5EF4-FFF2-40B4-BE49-F238E27FC236}">
                <a16:creationId xmlns:a16="http://schemas.microsoft.com/office/drawing/2014/main" id="{9CC2429E-1D9B-1FBA-DE0E-15C19187CD77}"/>
              </a:ext>
            </a:extLst>
          </p:cNvPr>
          <p:cNvSpPr/>
          <p:nvPr/>
        </p:nvSpPr>
        <p:spPr>
          <a:xfrm flipV="1">
            <a:off x="160039" y="1619727"/>
            <a:ext cx="2035302" cy="59041"/>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3152340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6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6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71" grpId="0"/>
      <p:bldP spid="27669" grpId="0"/>
      <p:bldP spid="276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5"/>
          <p:cNvSpPr>
            <a:spLocks noChangeArrowheads="1"/>
          </p:cNvSpPr>
          <p:nvPr/>
        </p:nvSpPr>
        <p:spPr bwMode="auto">
          <a:xfrm>
            <a:off x="3011634" y="3035970"/>
            <a:ext cx="591194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1800" dirty="0">
                <a:latin typeface="+mn-lt"/>
              </a:rPr>
              <a:t>En mars 2015, une épidémie de rougeole s'est déclarée parmi les employés de l'usine X dans le district Y du pays Z</a:t>
            </a:r>
            <a:r>
              <a:rPr lang="en-US" altLang="en-US" sz="1800" dirty="0">
                <a:latin typeface="+mn-lt"/>
              </a:rPr>
              <a:t>. </a:t>
            </a:r>
          </a:p>
          <a:p>
            <a:pPr eaLnBrk="1" hangingPunct="1">
              <a:spcBef>
                <a:spcPct val="0"/>
              </a:spcBef>
              <a:buFontTx/>
              <a:buNone/>
            </a:pPr>
            <a:r>
              <a:rPr lang="fr-FR" altLang="en-US" sz="1800" dirty="0">
                <a:latin typeface="+mn-lt"/>
              </a:rPr>
              <a:t>Ce groupe de cas dans ce lieu et à ce moment précis peut être qualifié de</a:t>
            </a:r>
            <a:r>
              <a:rPr lang="en-US" altLang="en-US" sz="1800" dirty="0">
                <a:latin typeface="+mn-lt"/>
              </a:rPr>
              <a:t>  _______________. </a:t>
            </a:r>
          </a:p>
        </p:txBody>
      </p:sp>
      <p:sp>
        <p:nvSpPr>
          <p:cNvPr id="29702" name="TextBox 6"/>
          <p:cNvSpPr txBox="1">
            <a:spLocks noChangeArrowheads="1"/>
          </p:cNvSpPr>
          <p:nvPr/>
        </p:nvSpPr>
        <p:spPr bwMode="auto">
          <a:xfrm>
            <a:off x="2999508" y="2287566"/>
            <a:ext cx="19707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en-US" sz="1800" dirty="0">
                <a:latin typeface="+mn-lt"/>
              </a:rPr>
              <a:t>A. Pandémie</a:t>
            </a:r>
          </a:p>
        </p:txBody>
      </p:sp>
      <p:sp>
        <p:nvSpPr>
          <p:cNvPr id="29703" name="TextBox 8"/>
          <p:cNvSpPr txBox="1">
            <a:spLocks noChangeArrowheads="1"/>
          </p:cNvSpPr>
          <p:nvPr/>
        </p:nvSpPr>
        <p:spPr bwMode="auto">
          <a:xfrm>
            <a:off x="5154848" y="2277825"/>
            <a:ext cx="18968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800" dirty="0">
                <a:latin typeface="+mn-lt"/>
              </a:rPr>
              <a:t>B. </a:t>
            </a:r>
            <a:r>
              <a:rPr lang="fr-FR" altLang="en-US" sz="1800" dirty="0">
                <a:latin typeface="+mn-lt"/>
              </a:rPr>
              <a:t>Cluster</a:t>
            </a:r>
          </a:p>
        </p:txBody>
      </p:sp>
      <p:sp>
        <p:nvSpPr>
          <p:cNvPr id="29704" name="TextBox 9"/>
          <p:cNvSpPr txBox="1">
            <a:spLocks noChangeArrowheads="1"/>
          </p:cNvSpPr>
          <p:nvPr/>
        </p:nvSpPr>
        <p:spPr bwMode="auto">
          <a:xfrm>
            <a:off x="7236295" y="2277825"/>
            <a:ext cx="20658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fr-FR" altLang="en-US" sz="1800" dirty="0">
                <a:latin typeface="+mn-lt"/>
              </a:rPr>
              <a:t>C. Attaque</a:t>
            </a:r>
          </a:p>
        </p:txBody>
      </p:sp>
      <p:sp>
        <p:nvSpPr>
          <p:cNvPr id="29706" name="TextBox 13"/>
          <p:cNvSpPr txBox="1">
            <a:spLocks noChangeArrowheads="1"/>
          </p:cNvSpPr>
          <p:nvPr/>
        </p:nvSpPr>
        <p:spPr bwMode="auto">
          <a:xfrm>
            <a:off x="3133724" y="1409700"/>
            <a:ext cx="55427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None/>
            </a:pPr>
            <a:r>
              <a:rPr lang="fr-FR" altLang="en-US" sz="2000" b="1" dirty="0">
                <a:solidFill>
                  <a:srgbClr val="C00000"/>
                </a:solidFill>
                <a:latin typeface="+mn-lt"/>
                <a:cs typeface="+mj-cs"/>
              </a:rPr>
              <a:t>Parmi les trois termes ci-dessous, quel est celui qui convient à l’exemple donné ?</a:t>
            </a:r>
          </a:p>
        </p:txBody>
      </p:sp>
      <p:pic>
        <p:nvPicPr>
          <p:cNvPr id="29708" name="Picture 2" descr="Notebook and checkmark inside a circle."/>
          <p:cNvPicPr>
            <a:picLocks noChangeAspect="1" noChangeArrowheads="1"/>
          </p:cNvPicPr>
          <p:nvPr/>
        </p:nvPicPr>
        <p:blipFill>
          <a:blip r:embed="rId3" cstate="print"/>
          <a:srcRect/>
          <a:stretch>
            <a:fillRect/>
          </a:stretch>
        </p:blipFill>
        <p:spPr bwMode="auto">
          <a:xfrm>
            <a:off x="674695" y="1965880"/>
            <a:ext cx="741363"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8"/>
          <p:cNvSpPr txBox="1">
            <a:spLocks noChangeArrowheads="1"/>
          </p:cNvSpPr>
          <p:nvPr/>
        </p:nvSpPr>
        <p:spPr bwMode="auto">
          <a:xfrm>
            <a:off x="5120063" y="4075226"/>
            <a:ext cx="2088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2400" dirty="0">
                <a:solidFill>
                  <a:srgbClr val="3366FF"/>
                </a:solidFill>
                <a:latin typeface="+mn-lt"/>
              </a:rPr>
              <a:t>Cluster</a:t>
            </a:r>
          </a:p>
        </p:txBody>
      </p:sp>
      <p:sp>
        <p:nvSpPr>
          <p:cNvPr id="29710" name="Slide Number Placeholder 1"/>
          <p:cNvSpPr txBox="1">
            <a:spLocks/>
          </p:cNvSpPr>
          <p:nvPr/>
        </p:nvSpPr>
        <p:spPr bwMode="auto">
          <a:xfrm>
            <a:off x="6553200" y="61722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AC41ACCB-3073-4C3D-8AC1-FEF16468D399}" type="slidenum">
              <a:rPr lang="en-US" altLang="en-US" sz="1400">
                <a:solidFill>
                  <a:srgbClr val="0039A6"/>
                </a:solidFill>
                <a:latin typeface="Myriad Web Pro" charset="0"/>
              </a:rPr>
              <a:pPr algn="r" eaLnBrk="1" hangingPunct="1">
                <a:spcBef>
                  <a:spcPct val="0"/>
                </a:spcBef>
                <a:buFontTx/>
                <a:buNone/>
              </a:pPr>
              <a:t>16</a:t>
            </a:fld>
            <a:endParaRPr lang="en-US" altLang="en-US" sz="1400">
              <a:solidFill>
                <a:srgbClr val="0039A6"/>
              </a:solidFill>
              <a:latin typeface="Myriad Web Pro" charset="0"/>
            </a:endParaRPr>
          </a:p>
        </p:txBody>
      </p:sp>
      <p:sp>
        <p:nvSpPr>
          <p:cNvPr id="14" name="Rounded Rectangle 3">
            <a:extLst>
              <a:ext uri="{FF2B5EF4-FFF2-40B4-BE49-F238E27FC236}">
                <a16:creationId xmlns:a16="http://schemas.microsoft.com/office/drawing/2014/main" id="{9CC2429E-1D9B-1FBA-DE0E-15C19187CD77}"/>
              </a:ext>
            </a:extLst>
          </p:cNvPr>
          <p:cNvSpPr/>
          <p:nvPr/>
        </p:nvSpPr>
        <p:spPr>
          <a:xfrm flipV="1">
            <a:off x="107504" y="168267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16" name="TextBox 7"/>
          <p:cNvSpPr txBox="1">
            <a:spLocks noChangeArrowheads="1"/>
          </p:cNvSpPr>
          <p:nvPr/>
        </p:nvSpPr>
        <p:spPr bwMode="auto">
          <a:xfrm>
            <a:off x="10177" y="533246"/>
            <a:ext cx="28350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800" b="1" dirty="0">
                <a:solidFill>
                  <a:schemeClr val="bg1"/>
                </a:solidFill>
                <a:latin typeface="+mn-lt"/>
              </a:rPr>
              <a:t>Vérification des connaissances </a:t>
            </a:r>
          </a:p>
        </p:txBody>
      </p:sp>
    </p:spTree>
    <p:extLst>
      <p:ext uri="{BB962C8B-B14F-4D97-AF65-F5344CB8AC3E}">
        <p14:creationId xmlns:p14="http://schemas.microsoft.com/office/powerpoint/2010/main" val="230107848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type="body" sz="quarter" idx="1"/>
            <p:custDataLst>
              <p:tags r:id="rId1"/>
            </p:custDataLst>
          </p:nvPr>
        </p:nvSpPr>
        <p:spPr>
          <a:xfrm>
            <a:off x="323528" y="2420888"/>
            <a:ext cx="4441684" cy="2758063"/>
          </a:xfrm>
          <a:noFill/>
        </p:spPr>
        <p:txBody>
          <a:bodyPr>
            <a:noAutofit/>
          </a:bodyPr>
          <a:lstStyle/>
          <a:p>
            <a:pPr marL="0" indent="0" defTabSz="289321">
              <a:lnSpc>
                <a:spcPct val="150000"/>
              </a:lnSpc>
              <a:spcBef>
                <a:spcPts val="300"/>
              </a:spcBef>
              <a:buSzTx/>
              <a:buNone/>
            </a:pPr>
            <a:r>
              <a:rPr lang="fr-FR" sz="2200" dirty="0"/>
              <a:t>Une personne infectieuse (cas primaire) peut infecter une autre personne (cas secondaire) par la transmission de l’agent infectieux.</a:t>
            </a:r>
          </a:p>
          <a:p>
            <a:pPr marL="0" indent="0" defTabSz="289321">
              <a:lnSpc>
                <a:spcPct val="150000"/>
              </a:lnSpc>
              <a:spcBef>
                <a:spcPts val="300"/>
              </a:spcBef>
              <a:buSzTx/>
              <a:buNone/>
            </a:pPr>
            <a:endParaRPr lang="fr-FR" sz="2200" dirty="0"/>
          </a:p>
          <a:p>
            <a:pPr marL="0" indent="0" defTabSz="289321">
              <a:lnSpc>
                <a:spcPct val="150000"/>
              </a:lnSpc>
              <a:spcBef>
                <a:spcPts val="300"/>
              </a:spcBef>
              <a:buSzTx/>
              <a:buNone/>
            </a:pPr>
            <a:endParaRPr lang="fr-FR" sz="2200" dirty="0"/>
          </a:p>
        </p:txBody>
      </p:sp>
      <p:sp>
        <p:nvSpPr>
          <p:cNvPr id="5" name="Title 1"/>
          <p:cNvSpPr>
            <a:spLocks noGrp="1"/>
          </p:cNvSpPr>
          <p:nvPr>
            <p:ph type="title"/>
            <p:custDataLst>
              <p:tags r:id="rId2"/>
            </p:custDataLst>
          </p:nvPr>
        </p:nvSpPr>
        <p:spPr>
          <a:xfrm>
            <a:off x="145130" y="-20444"/>
            <a:ext cx="6515102" cy="646113"/>
          </a:xfrm>
        </p:spPr>
        <p:txBody>
          <a:bodyPr>
            <a:noAutofit/>
          </a:bodyPr>
          <a:lstStyle/>
          <a:p>
            <a:r>
              <a:rPr lang="fr-FR" sz="3200" b="1" dirty="0">
                <a:solidFill>
                  <a:schemeClr val="bg1"/>
                </a:solidFill>
                <a:latin typeface="+mj-lt"/>
                <a:ea typeface="Arial" charset="0"/>
                <a:cs typeface="Arial" charset="0"/>
              </a:rPr>
              <a:t>Transmission d’une maladie</a:t>
            </a:r>
          </a:p>
        </p:txBody>
      </p:sp>
      <p:sp>
        <p:nvSpPr>
          <p:cNvPr id="4" name="Slide Number Placeholder 3"/>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17</a:t>
            </a:fld>
            <a:endParaRPr lang="en-US" altLang="en-US"/>
          </a:p>
        </p:txBody>
      </p:sp>
      <p:pic>
        <p:nvPicPr>
          <p:cNvPr id="7"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4837220" y="1687167"/>
            <a:ext cx="3431960" cy="364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073803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30" y="-20444"/>
            <a:ext cx="6587110" cy="646113"/>
          </a:xfrm>
        </p:spPr>
        <p:txBody>
          <a:bodyPr>
            <a:normAutofit/>
          </a:bodyPr>
          <a:lstStyle/>
          <a:p>
            <a:r>
              <a:rPr lang="fr-FR" sz="3600" b="1" dirty="0">
                <a:solidFill>
                  <a:schemeClr val="bg1"/>
                </a:solidFill>
                <a:latin typeface="+mj-lt"/>
                <a:ea typeface="Arial" charset="0"/>
                <a:cs typeface="Arial" charset="0"/>
              </a:rPr>
              <a:t>Autres modes de transmission</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18</a:t>
            </a:fld>
            <a:endParaRPr lang="en-US" altLang="en-US"/>
          </a:p>
        </p:txBody>
      </p:sp>
      <p:graphicFrame>
        <p:nvGraphicFramePr>
          <p:cNvPr id="5" name="Table 4"/>
          <p:cNvGraphicFramePr>
            <a:graphicFrameLocks noGrp="1"/>
          </p:cNvGraphicFramePr>
          <p:nvPr>
            <p:extLst>
              <p:ext uri="{D42A27DB-BD31-4B8C-83A1-F6EECF244321}">
                <p14:modId xmlns:p14="http://schemas.microsoft.com/office/powerpoint/2010/main" val="198356356"/>
              </p:ext>
            </p:extLst>
          </p:nvPr>
        </p:nvGraphicFramePr>
        <p:xfrm>
          <a:off x="395536" y="986423"/>
          <a:ext cx="8568951" cy="5277974"/>
        </p:xfrm>
        <a:graphic>
          <a:graphicData uri="http://schemas.openxmlformats.org/drawingml/2006/table">
            <a:tbl>
              <a:tblPr firstRow="1" bandRow="1">
                <a:tableStyleId>{616DA210-FB5B-4158-B5E0-FEB733F419BA}</a:tableStyleId>
              </a:tblPr>
              <a:tblGrid>
                <a:gridCol w="2232248">
                  <a:extLst>
                    <a:ext uri="{9D8B030D-6E8A-4147-A177-3AD203B41FA5}">
                      <a16:colId xmlns:a16="http://schemas.microsoft.com/office/drawing/2014/main" val="20000"/>
                    </a:ext>
                  </a:extLst>
                </a:gridCol>
                <a:gridCol w="3168352">
                  <a:extLst>
                    <a:ext uri="{9D8B030D-6E8A-4147-A177-3AD203B41FA5}">
                      <a16:colId xmlns:a16="http://schemas.microsoft.com/office/drawing/2014/main" val="20001"/>
                    </a:ext>
                  </a:extLst>
                </a:gridCol>
                <a:gridCol w="3168351">
                  <a:extLst>
                    <a:ext uri="{9D8B030D-6E8A-4147-A177-3AD203B41FA5}">
                      <a16:colId xmlns:a16="http://schemas.microsoft.com/office/drawing/2014/main" val="20002"/>
                    </a:ext>
                  </a:extLst>
                </a:gridCol>
              </a:tblGrid>
              <a:tr h="614534">
                <a:tc>
                  <a:txBody>
                    <a:bodyPr/>
                    <a:lstStyle/>
                    <a:p>
                      <a:r>
                        <a:rPr lang="fr-FR" noProof="0" dirty="0"/>
                        <a:t>Voie</a:t>
                      </a:r>
                    </a:p>
                  </a:txBody>
                  <a:tcPr/>
                </a:tc>
                <a:tc>
                  <a:txBody>
                    <a:bodyPr/>
                    <a:lstStyle/>
                    <a:p>
                      <a:r>
                        <a:rPr lang="fr-FR" noProof="0"/>
                        <a:t>Action</a:t>
                      </a:r>
                    </a:p>
                  </a:txBody>
                  <a:tcPr/>
                </a:tc>
                <a:tc>
                  <a:txBody>
                    <a:bodyPr/>
                    <a:lstStyle/>
                    <a:p>
                      <a:r>
                        <a:rPr lang="fr-FR" noProof="0" dirty="0"/>
                        <a:t>Exemples</a:t>
                      </a:r>
                      <a:r>
                        <a:rPr lang="fr-FR" baseline="0" noProof="0" dirty="0"/>
                        <a:t> </a:t>
                      </a:r>
                      <a:endParaRPr lang="fr-FR" noProof="0" dirty="0"/>
                    </a:p>
                  </a:txBody>
                  <a:tcPr/>
                </a:tc>
                <a:extLst>
                  <a:ext uri="{0D108BD9-81ED-4DB2-BD59-A6C34878D82A}">
                    <a16:rowId xmlns:a16="http://schemas.microsoft.com/office/drawing/2014/main" val="10000"/>
                  </a:ext>
                </a:extLst>
              </a:tr>
              <a:tr h="537652">
                <a:tc>
                  <a:txBody>
                    <a:bodyPr/>
                    <a:lstStyle/>
                    <a:p>
                      <a:r>
                        <a:rPr lang="fr-FR" sz="1500" noProof="0"/>
                        <a:t>Transmission</a:t>
                      </a:r>
                      <a:r>
                        <a:rPr lang="fr-FR" sz="1500" baseline="0" noProof="0"/>
                        <a:t> par voie aérienne</a:t>
                      </a:r>
                      <a:endParaRPr lang="fr-FR" sz="1500" noProof="0"/>
                    </a:p>
                  </a:txBody>
                  <a:tcPr/>
                </a:tc>
                <a:tc>
                  <a:txBody>
                    <a:bodyPr/>
                    <a:lstStyle/>
                    <a:p>
                      <a:r>
                        <a:rPr lang="fr-FR" sz="1500" noProof="0" dirty="0"/>
                        <a:t>Le</a:t>
                      </a:r>
                      <a:r>
                        <a:rPr lang="fr-FR" sz="1500" baseline="0" noProof="0" dirty="0"/>
                        <a:t> m</a:t>
                      </a:r>
                      <a:r>
                        <a:rPr lang="fr-FR" sz="1500" noProof="0" dirty="0"/>
                        <a:t>icro-organisme reste dans l’air</a:t>
                      </a:r>
                      <a:r>
                        <a:rPr lang="fr-FR" sz="1500" baseline="0" noProof="0" dirty="0"/>
                        <a:t> pendant un certain temps</a:t>
                      </a:r>
                      <a:endParaRPr lang="fr-FR" sz="1500" noProof="0" dirty="0"/>
                    </a:p>
                  </a:txBody>
                  <a:tcPr/>
                </a:tc>
                <a:tc>
                  <a:txBody>
                    <a:bodyPr/>
                    <a:lstStyle/>
                    <a:p>
                      <a:r>
                        <a:rPr lang="fr-FR" sz="1500" baseline="0" noProof="0" dirty="0"/>
                        <a:t>Varicelle, rougeole, variole du singe, tuberculose</a:t>
                      </a:r>
                      <a:endParaRPr lang="fr-FR" sz="1500" noProof="0" dirty="0"/>
                    </a:p>
                  </a:txBody>
                  <a:tcPr/>
                </a:tc>
                <a:extLst>
                  <a:ext uri="{0D108BD9-81ED-4DB2-BD59-A6C34878D82A}">
                    <a16:rowId xmlns:a16="http://schemas.microsoft.com/office/drawing/2014/main" val="10001"/>
                  </a:ext>
                </a:extLst>
              </a:tr>
              <a:tr h="985696">
                <a:tc>
                  <a:txBody>
                    <a:bodyPr/>
                    <a:lstStyle/>
                    <a:p>
                      <a:r>
                        <a:rPr lang="fr-FR" sz="1500" noProof="0"/>
                        <a:t>Transmission par contact de gouttelettes</a:t>
                      </a:r>
                    </a:p>
                  </a:txBody>
                  <a:tcPr/>
                </a:tc>
                <a:tc>
                  <a:txBody>
                    <a:bodyPr/>
                    <a:lstStyle/>
                    <a:p>
                      <a:r>
                        <a:rPr lang="fr-FR" sz="1500" baseline="0" noProof="0" dirty="0"/>
                        <a:t>Tousser ou éternuer devant une personne placée à moins de 1 mètre de distance</a:t>
                      </a:r>
                      <a:endParaRPr lang="fr-FR" sz="1500" noProof="0" dirty="0"/>
                    </a:p>
                  </a:txBody>
                  <a:tcPr/>
                </a:tc>
                <a:tc>
                  <a:txBody>
                    <a:bodyPr/>
                    <a:lstStyle/>
                    <a:p>
                      <a:r>
                        <a:rPr lang="fr-FR" sz="1500" noProof="0" dirty="0"/>
                        <a:t>Diphtérie, grippe,</a:t>
                      </a:r>
                      <a:r>
                        <a:rPr lang="fr-FR" sz="1500" baseline="0" noProof="0" dirty="0"/>
                        <a:t> maladie à méningocoque, coqueluche, pneumonies (</a:t>
                      </a:r>
                      <a:r>
                        <a:rPr lang="fr-FR" sz="1500" baseline="0" noProof="0" dirty="0" err="1"/>
                        <a:t>Hib</a:t>
                      </a:r>
                      <a:r>
                        <a:rPr lang="fr-FR" sz="1500" baseline="0" noProof="0" dirty="0"/>
                        <a:t>, mycoplasme, pneumocoque)</a:t>
                      </a:r>
                      <a:endParaRPr lang="fr-FR" sz="1500" noProof="0" dirty="0"/>
                    </a:p>
                  </a:txBody>
                  <a:tcPr/>
                </a:tc>
                <a:extLst>
                  <a:ext uri="{0D108BD9-81ED-4DB2-BD59-A6C34878D82A}">
                    <a16:rowId xmlns:a16="http://schemas.microsoft.com/office/drawing/2014/main" val="10002"/>
                  </a:ext>
                </a:extLst>
              </a:tr>
              <a:tr h="761673">
                <a:tc>
                  <a:txBody>
                    <a:bodyPr/>
                    <a:lstStyle/>
                    <a:p>
                      <a:r>
                        <a:rPr lang="fr-FR" sz="1500" noProof="0" dirty="0"/>
                        <a:t>Transmission par contact physique</a:t>
                      </a:r>
                      <a:r>
                        <a:rPr lang="fr-FR" sz="1500" baseline="0" noProof="0" dirty="0"/>
                        <a:t> </a:t>
                      </a:r>
                      <a:r>
                        <a:rPr lang="fr-FR" sz="1500" noProof="0" dirty="0"/>
                        <a:t>direct</a:t>
                      </a:r>
                    </a:p>
                  </a:txBody>
                  <a:tcPr/>
                </a:tc>
                <a:tc>
                  <a:txBody>
                    <a:bodyPr/>
                    <a:lstStyle/>
                    <a:p>
                      <a:r>
                        <a:rPr lang="fr-FR" sz="1500" noProof="0" dirty="0"/>
                        <a:t>Toucher une personne infectée, notamment lors</a:t>
                      </a:r>
                      <a:r>
                        <a:rPr lang="fr-FR" sz="1500" baseline="0" noProof="0" dirty="0"/>
                        <a:t> d’un rapport sexuel</a:t>
                      </a:r>
                      <a:endParaRPr lang="fr-FR" sz="1500" noProof="0" dirty="0"/>
                    </a:p>
                  </a:txBody>
                  <a:tcPr/>
                </a:tc>
                <a:tc>
                  <a:txBody>
                    <a:bodyPr/>
                    <a:lstStyle/>
                    <a:p>
                      <a:r>
                        <a:rPr lang="fr-FR" sz="1500" noProof="0" dirty="0" err="1"/>
                        <a:t>IST</a:t>
                      </a:r>
                      <a:r>
                        <a:rPr lang="fr-FR" sz="1500" noProof="0" dirty="0"/>
                        <a:t> (VIH, VHS),</a:t>
                      </a:r>
                      <a:r>
                        <a:rPr lang="fr-FR" sz="1500" baseline="0" noProof="0" dirty="0"/>
                        <a:t> infections de la peau (gale, poux), fièvres hémorragiques virales</a:t>
                      </a:r>
                      <a:endParaRPr lang="fr-FR" sz="1500" noProof="0" dirty="0"/>
                    </a:p>
                  </a:txBody>
                  <a:tcPr/>
                </a:tc>
                <a:extLst>
                  <a:ext uri="{0D108BD9-81ED-4DB2-BD59-A6C34878D82A}">
                    <a16:rowId xmlns:a16="http://schemas.microsoft.com/office/drawing/2014/main" val="10003"/>
                  </a:ext>
                </a:extLst>
              </a:tr>
              <a:tr h="12097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500" noProof="0" dirty="0"/>
                        <a:t>Transmission par contact physique indirect</a:t>
                      </a:r>
                    </a:p>
                    <a:p>
                      <a:r>
                        <a:rPr lang="fr-FR" sz="1500" noProof="0" dirty="0"/>
                        <a:t>(fécal-oral, par exemple)</a:t>
                      </a:r>
                    </a:p>
                  </a:txBody>
                  <a:tcPr/>
                </a:tc>
                <a:tc>
                  <a:txBody>
                    <a:bodyPr/>
                    <a:lstStyle/>
                    <a:p>
                      <a:r>
                        <a:rPr lang="fr-FR" sz="1500" noProof="0" dirty="0"/>
                        <a:t>Toucher</a:t>
                      </a:r>
                      <a:r>
                        <a:rPr lang="fr-FR" sz="1500" baseline="0" noProof="0" dirty="0"/>
                        <a:t> un sol ou une surface contaminée, ou manger ou boire de la nourriture ou de l’eau contaminée</a:t>
                      </a:r>
                      <a:endParaRPr lang="fr-FR" sz="1500" noProof="0" dirty="0"/>
                    </a:p>
                  </a:txBody>
                  <a:tcPr/>
                </a:tc>
                <a:tc>
                  <a:txBody>
                    <a:bodyPr/>
                    <a:lstStyle/>
                    <a:p>
                      <a:r>
                        <a:rPr lang="fr-FR" sz="1500" noProof="0" dirty="0"/>
                        <a:t>Maladies diarrhéiques (choléra, </a:t>
                      </a:r>
                      <a:r>
                        <a:rPr lang="fr-FR" sz="1500" noProof="0" dirty="0" err="1"/>
                        <a:t>shigellose</a:t>
                      </a:r>
                      <a:r>
                        <a:rPr lang="fr-FR" sz="1500" noProof="0" dirty="0"/>
                        <a:t>, maladies à </a:t>
                      </a:r>
                      <a:r>
                        <a:rPr lang="fr-FR" sz="1500" noProof="0" dirty="0" err="1"/>
                        <a:t>rotavirus</a:t>
                      </a:r>
                      <a:r>
                        <a:rPr lang="fr-FR" sz="1500" noProof="0" dirty="0"/>
                        <a:t>), hépatite A et E, vers intestinaux</a:t>
                      </a:r>
                    </a:p>
                  </a:txBody>
                  <a:tcPr/>
                </a:tc>
                <a:extLst>
                  <a:ext uri="{0D108BD9-81ED-4DB2-BD59-A6C34878D82A}">
                    <a16:rowId xmlns:a16="http://schemas.microsoft.com/office/drawing/2014/main" val="10004"/>
                  </a:ext>
                </a:extLst>
              </a:tr>
              <a:tr h="537652">
                <a:tc>
                  <a:txBody>
                    <a:bodyPr/>
                    <a:lstStyle/>
                    <a:p>
                      <a:r>
                        <a:rPr lang="fr-FR" sz="1500" noProof="0" dirty="0"/>
                        <a:t>Transmission</a:t>
                      </a:r>
                      <a:r>
                        <a:rPr lang="fr-FR" sz="1500" baseline="0" noProof="0" dirty="0"/>
                        <a:t> vectoriell</a:t>
                      </a:r>
                      <a:r>
                        <a:rPr lang="fr-FR" sz="1500" noProof="0" dirty="0"/>
                        <a:t>e</a:t>
                      </a:r>
                    </a:p>
                  </a:txBody>
                  <a:tcPr/>
                </a:tc>
                <a:tc>
                  <a:txBody>
                    <a:bodyPr/>
                    <a:lstStyle/>
                    <a:p>
                      <a:r>
                        <a:rPr lang="fr-FR" sz="1500" noProof="0" dirty="0"/>
                        <a:t>Morsure</a:t>
                      </a:r>
                      <a:r>
                        <a:rPr lang="fr-FR" sz="1500" baseline="0" noProof="0" dirty="0"/>
                        <a:t> d’un insecte infectée ou autre vecteur</a:t>
                      </a:r>
                      <a:endParaRPr lang="fr-FR" sz="1500" noProof="0" dirty="0"/>
                    </a:p>
                  </a:txBody>
                  <a:tcPr/>
                </a:tc>
                <a:tc>
                  <a:txBody>
                    <a:bodyPr/>
                    <a:lstStyle/>
                    <a:p>
                      <a:r>
                        <a:rPr lang="fr-FR" sz="1500" noProof="0" dirty="0"/>
                        <a:t>Dengue, leishmaniose, paludisme, schistosomiase</a:t>
                      </a:r>
                    </a:p>
                  </a:txBody>
                  <a:tcPr/>
                </a:tc>
                <a:extLst>
                  <a:ext uri="{0D108BD9-81ED-4DB2-BD59-A6C34878D82A}">
                    <a16:rowId xmlns:a16="http://schemas.microsoft.com/office/drawing/2014/main" val="10005"/>
                  </a:ext>
                </a:extLst>
              </a:tr>
              <a:tr h="537652">
                <a:tc>
                  <a:txBody>
                    <a:bodyPr/>
                    <a:lstStyle/>
                    <a:p>
                      <a:r>
                        <a:rPr lang="fr-FR" sz="1500" noProof="0" dirty="0"/>
                        <a:t>Transmission</a:t>
                      </a:r>
                      <a:r>
                        <a:rPr lang="fr-FR" sz="1500" baseline="0" noProof="0" dirty="0"/>
                        <a:t> hydrique</a:t>
                      </a:r>
                      <a:endParaRPr lang="fr-FR" sz="1500" noProof="0" dirty="0"/>
                    </a:p>
                  </a:txBody>
                  <a:tcPr/>
                </a:tc>
                <a:tc>
                  <a:txBody>
                    <a:bodyPr/>
                    <a:lstStyle/>
                    <a:p>
                      <a:r>
                        <a:rPr lang="fr-FR" sz="1500" noProof="0" dirty="0"/>
                        <a:t>Ingestion ou contact avec de</a:t>
                      </a:r>
                      <a:r>
                        <a:rPr lang="fr-FR" sz="1500" baseline="0" noProof="0" dirty="0"/>
                        <a:t> l’eau contaminée</a:t>
                      </a:r>
                      <a:endParaRPr lang="fr-FR" sz="1500" noProof="0" dirty="0"/>
                    </a:p>
                  </a:txBody>
                  <a:tcPr/>
                </a:tc>
                <a:tc>
                  <a:txBody>
                    <a:bodyPr/>
                    <a:lstStyle/>
                    <a:p>
                      <a:r>
                        <a:rPr lang="fr-FR" sz="1500" noProof="0" dirty="0"/>
                        <a:t>Giardase</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30384228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fr-FR" sz="3300" b="1" kern="1200" dirty="0">
                <a:solidFill>
                  <a:srgbClr val="002060"/>
                </a:solidFill>
                <a:latin typeface="Arial" pitchFamily="34" charset="0"/>
                <a:cs typeface="Arial" pitchFamily="34" charset="0"/>
              </a:rPr>
              <a:t>Transmission de maladies et termes utilisés</a:t>
            </a:r>
            <a:endParaRPr lang="en-GB" sz="3300" b="1" kern="1200" dirty="0">
              <a:solidFill>
                <a:srgbClr val="002060"/>
              </a:solidFill>
              <a:latin typeface="Arial" pitchFamily="34" charset="0"/>
              <a:cs typeface="Arial" pitchFamily="34" charset="0"/>
            </a:endParaRPr>
          </a:p>
        </p:txBody>
      </p:sp>
      <p:sp>
        <p:nvSpPr>
          <p:cNvPr id="2" name="Content Placeholder 1"/>
          <p:cNvSpPr>
            <a:spLocks noGrp="1"/>
          </p:cNvSpPr>
          <p:nvPr>
            <p:ph type="body" idx="1"/>
          </p:nvPr>
        </p:nvSpPr>
        <p:spPr>
          <a:xfrm>
            <a:off x="4464885" y="3426343"/>
            <a:ext cx="4280298" cy="869057"/>
          </a:xfrm>
        </p:spPr>
        <p:txBody>
          <a:bodyPr/>
          <a:lstStyle/>
          <a:p>
            <a:pPr marL="0" indent="0">
              <a:buNone/>
            </a:pPr>
            <a:r>
              <a:rPr lang="fr-FR" sz="2000" kern="1200" dirty="0">
                <a:ea typeface="+mn-ea"/>
              </a:rPr>
              <a:t>2. Temps entre la transmission de l’agent et le début de la contagiosité.</a:t>
            </a:r>
          </a:p>
        </p:txBody>
      </p:sp>
      <p:sp>
        <p:nvSpPr>
          <p:cNvPr id="4" name="Slide Number Placeholder 3"/>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19</a:t>
            </a:fld>
            <a:endParaRPr lang="en-US" altLang="en-US"/>
          </a:p>
        </p:txBody>
      </p:sp>
      <p:sp>
        <p:nvSpPr>
          <p:cNvPr id="5" name="Content Placeholder 1"/>
          <p:cNvSpPr txBox="1">
            <a:spLocks/>
          </p:cNvSpPr>
          <p:nvPr/>
        </p:nvSpPr>
        <p:spPr>
          <a:xfrm>
            <a:off x="4464885" y="4751996"/>
            <a:ext cx="4283579" cy="10852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9pPr>
          </a:lstStyle>
          <a:p>
            <a:pPr marL="0" indent="0" fontAlgn="auto">
              <a:lnSpc>
                <a:spcPct val="80000"/>
              </a:lnSpc>
              <a:buNone/>
            </a:pPr>
            <a:r>
              <a:rPr lang="fr-FR" sz="2000" dirty="0">
                <a:ea typeface="+mn-ea"/>
              </a:rPr>
              <a:t>3. Temps entre la transmission de l’agent et les premiers symptômes de la maladie.</a:t>
            </a:r>
          </a:p>
        </p:txBody>
      </p:sp>
      <p:sp>
        <p:nvSpPr>
          <p:cNvPr id="6" name="Content Placeholder 1"/>
          <p:cNvSpPr txBox="1">
            <a:spLocks/>
          </p:cNvSpPr>
          <p:nvPr/>
        </p:nvSpPr>
        <p:spPr>
          <a:xfrm>
            <a:off x="4468166" y="1616876"/>
            <a:ext cx="4496322" cy="13527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9pPr>
          </a:lstStyle>
          <a:p>
            <a:pPr marL="0" indent="0" fontAlgn="auto">
              <a:buFont typeface="Arial"/>
              <a:buNone/>
            </a:pPr>
            <a:endParaRPr lang="fr-FR" sz="2000" kern="1200" dirty="0">
              <a:latin typeface="Arial" pitchFamily="34" charset="0"/>
              <a:ea typeface="+mn-ea"/>
            </a:endParaRPr>
          </a:p>
          <a:p>
            <a:pPr marL="0" indent="0" fontAlgn="auto">
              <a:buFont typeface="Arial"/>
              <a:buNone/>
            </a:pPr>
            <a:r>
              <a:rPr lang="fr-FR" sz="2000" kern="1200" dirty="0">
                <a:ea typeface="+mn-ea"/>
              </a:rPr>
              <a:t>1. Période durant laquelle un hôte infecté peut transmettre l’agent à un autre hôte.</a:t>
            </a:r>
          </a:p>
        </p:txBody>
      </p:sp>
      <p:pic>
        <p:nvPicPr>
          <p:cNvPr id="7" name="Picture 2" descr="Notebook and checkmark inside a circle."/>
          <p:cNvPicPr>
            <a:picLocks noChangeAspect="1" noChangeArrowheads="1"/>
          </p:cNvPicPr>
          <p:nvPr/>
        </p:nvPicPr>
        <p:blipFill>
          <a:blip r:embed="rId3" cstate="print"/>
          <a:srcRect/>
          <a:stretch>
            <a:fillRect/>
          </a:stretch>
        </p:blipFill>
        <p:spPr bwMode="auto">
          <a:xfrm>
            <a:off x="674695" y="1965880"/>
            <a:ext cx="741363"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unded Rectangle 3">
            <a:extLst>
              <a:ext uri="{FF2B5EF4-FFF2-40B4-BE49-F238E27FC236}">
                <a16:creationId xmlns:a16="http://schemas.microsoft.com/office/drawing/2014/main" id="{9CC2429E-1D9B-1FBA-DE0E-15C19187CD77}"/>
              </a:ext>
            </a:extLst>
          </p:cNvPr>
          <p:cNvSpPr/>
          <p:nvPr/>
        </p:nvSpPr>
        <p:spPr>
          <a:xfrm flipV="1">
            <a:off x="107504" y="168267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9" name="TextBox 7"/>
          <p:cNvSpPr txBox="1">
            <a:spLocks noChangeArrowheads="1"/>
          </p:cNvSpPr>
          <p:nvPr/>
        </p:nvSpPr>
        <p:spPr bwMode="auto">
          <a:xfrm>
            <a:off x="10177" y="533246"/>
            <a:ext cx="28350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800" b="1" dirty="0">
                <a:solidFill>
                  <a:schemeClr val="bg1"/>
                </a:solidFill>
                <a:latin typeface="+mn-lt"/>
              </a:rPr>
              <a:t>Vérification des connaissances </a:t>
            </a:r>
          </a:p>
        </p:txBody>
      </p:sp>
      <p:sp>
        <p:nvSpPr>
          <p:cNvPr id="10" name="Rectangle 9"/>
          <p:cNvSpPr/>
          <p:nvPr/>
        </p:nvSpPr>
        <p:spPr>
          <a:xfrm>
            <a:off x="2974354" y="1916832"/>
            <a:ext cx="1465500" cy="646331"/>
          </a:xfrm>
          <a:prstGeom prst="rect">
            <a:avLst/>
          </a:prstGeom>
        </p:spPr>
        <p:txBody>
          <a:bodyPr wrap="square">
            <a:spAutoFit/>
          </a:bodyPr>
          <a:lstStyle/>
          <a:p>
            <a:pPr algn="ctr"/>
            <a:r>
              <a:rPr lang="fr-FR" dirty="0">
                <a:latin typeface="Arial" pitchFamily="34" charset="0"/>
                <a:cs typeface="Arial" pitchFamily="34" charset="0"/>
              </a:rPr>
              <a:t>Période infectieuse </a:t>
            </a:r>
            <a:endParaRPr lang="en-US" dirty="0"/>
          </a:p>
        </p:txBody>
      </p:sp>
      <p:sp>
        <p:nvSpPr>
          <p:cNvPr id="11" name="Rectangle 10"/>
          <p:cNvSpPr/>
          <p:nvPr/>
        </p:nvSpPr>
        <p:spPr>
          <a:xfrm>
            <a:off x="2983352" y="3132750"/>
            <a:ext cx="1588648" cy="726353"/>
          </a:xfrm>
          <a:prstGeom prst="rect">
            <a:avLst/>
          </a:prstGeom>
        </p:spPr>
        <p:txBody>
          <a:bodyPr wrap="square">
            <a:spAutoFit/>
          </a:bodyPr>
          <a:lstStyle/>
          <a:p>
            <a:pPr marL="0" indent="0" algn="ctr">
              <a:buNone/>
            </a:pPr>
            <a:endParaRPr lang="fr-FR" sz="1600" dirty="0">
              <a:latin typeface="Arial" pitchFamily="34" charset="0"/>
              <a:cs typeface="Arial" pitchFamily="34" charset="0"/>
            </a:endParaRPr>
          </a:p>
          <a:p>
            <a:pPr marL="0" indent="0" algn="ctr">
              <a:lnSpc>
                <a:spcPct val="70000"/>
              </a:lnSpc>
              <a:buNone/>
            </a:pPr>
            <a:r>
              <a:rPr lang="fr-FR" dirty="0">
                <a:latin typeface="Arial" pitchFamily="34" charset="0"/>
                <a:cs typeface="Arial" pitchFamily="34" charset="0"/>
              </a:rPr>
              <a:t>Période de latence </a:t>
            </a:r>
            <a:endParaRPr lang="en-US" dirty="0"/>
          </a:p>
        </p:txBody>
      </p:sp>
      <p:sp>
        <p:nvSpPr>
          <p:cNvPr id="12" name="Rectangle 11"/>
          <p:cNvSpPr/>
          <p:nvPr/>
        </p:nvSpPr>
        <p:spPr>
          <a:xfrm>
            <a:off x="2983352" y="4648304"/>
            <a:ext cx="1443309" cy="646331"/>
          </a:xfrm>
          <a:prstGeom prst="rect">
            <a:avLst/>
          </a:prstGeom>
        </p:spPr>
        <p:txBody>
          <a:bodyPr wrap="square">
            <a:spAutoFit/>
          </a:bodyPr>
          <a:lstStyle/>
          <a:p>
            <a:pPr algn="ctr"/>
            <a:r>
              <a:rPr lang="fr-FR" dirty="0">
                <a:latin typeface="Arial" pitchFamily="34" charset="0"/>
                <a:cs typeface="Arial" pitchFamily="34" charset="0"/>
              </a:rPr>
              <a:t>Période d’incubation </a:t>
            </a:r>
            <a:r>
              <a:rPr lang="fr-FR" kern="0" dirty="0"/>
              <a:t> </a:t>
            </a:r>
            <a:endParaRPr lang="en-US" dirty="0"/>
          </a:p>
        </p:txBody>
      </p:sp>
      <p:sp>
        <p:nvSpPr>
          <p:cNvPr id="13" name="Straight Connector 18"/>
          <p:cNvSpPr/>
          <p:nvPr/>
        </p:nvSpPr>
        <p:spPr>
          <a:xfrm>
            <a:off x="2974354" y="5279315"/>
            <a:ext cx="1452307" cy="15320"/>
          </a:xfrm>
          <a:prstGeom prst="line">
            <a:avLst/>
          </a:prstGeom>
          <a:ln w="12700">
            <a:solidFill>
              <a:srgbClr val="0036A6"/>
            </a:solidFill>
            <a:miter/>
          </a:ln>
        </p:spPr>
        <p:txBody>
          <a:bodyPr lIns="45719" rIns="45719"/>
          <a:lstStyle/>
          <a:p>
            <a:endParaRPr dirty="0"/>
          </a:p>
        </p:txBody>
      </p:sp>
      <p:sp>
        <p:nvSpPr>
          <p:cNvPr id="14" name="Straight Connector 18"/>
          <p:cNvSpPr/>
          <p:nvPr/>
        </p:nvSpPr>
        <p:spPr>
          <a:xfrm>
            <a:off x="3126754" y="3789040"/>
            <a:ext cx="1452307" cy="15320"/>
          </a:xfrm>
          <a:prstGeom prst="line">
            <a:avLst/>
          </a:prstGeom>
          <a:ln w="12700">
            <a:solidFill>
              <a:srgbClr val="0036A6"/>
            </a:solidFill>
            <a:miter/>
          </a:ln>
        </p:spPr>
        <p:txBody>
          <a:bodyPr lIns="45719" rIns="45719"/>
          <a:lstStyle/>
          <a:p>
            <a:endParaRPr dirty="0"/>
          </a:p>
        </p:txBody>
      </p:sp>
      <p:sp>
        <p:nvSpPr>
          <p:cNvPr id="15" name="Straight Connector 18"/>
          <p:cNvSpPr/>
          <p:nvPr/>
        </p:nvSpPr>
        <p:spPr>
          <a:xfrm>
            <a:off x="3051522" y="2520320"/>
            <a:ext cx="1452307" cy="15320"/>
          </a:xfrm>
          <a:prstGeom prst="line">
            <a:avLst/>
          </a:prstGeom>
          <a:ln w="12700">
            <a:solidFill>
              <a:srgbClr val="0036A6"/>
            </a:solidFill>
            <a:miter/>
          </a:ln>
        </p:spPr>
        <p:txBody>
          <a:bodyPr lIns="45719" rIns="45719"/>
          <a:lstStyle/>
          <a:p>
            <a:endParaRPr dirty="0"/>
          </a:p>
        </p:txBody>
      </p:sp>
    </p:spTree>
    <p:extLst>
      <p:ext uri="{BB962C8B-B14F-4D97-AF65-F5344CB8AC3E}">
        <p14:creationId xmlns:p14="http://schemas.microsoft.com/office/powerpoint/2010/main" val="1410616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le 1"/>
          <p:cNvSpPr txBox="1">
            <a:spLocks noGrp="1"/>
          </p:cNvSpPr>
          <p:nvPr>
            <p:ph type="title"/>
          </p:nvPr>
        </p:nvSpPr>
        <p:spPr>
          <a:xfrm>
            <a:off x="295322" y="668863"/>
            <a:ext cx="2448147" cy="1206062"/>
          </a:xfrm>
          <a:prstGeom prst="rect">
            <a:avLst/>
          </a:prstGeom>
        </p:spPr>
        <p:txBody>
          <a:bodyPr lIns="45719" tIns="45720" rIns="45719" bIns="45720" anchor="ctr">
            <a:normAutofit/>
          </a:bodyPr>
          <a:lstStyle>
            <a:lvl1pPr>
              <a:defRPr>
                <a:latin typeface="Source Sans Pro Bold"/>
                <a:ea typeface="Source Sans Pro Bold"/>
                <a:cs typeface="Source Sans Pro Bold"/>
                <a:sym typeface="Source Sans Pro Bold"/>
              </a:defRPr>
            </a:lvl1pPr>
          </a:lstStyle>
          <a:p>
            <a:r>
              <a:rPr sz="3200" b="1" dirty="0"/>
              <a:t>Notes </a:t>
            </a:r>
            <a:r>
              <a:rPr lang="fr-FR" sz="3200" b="1" dirty="0"/>
              <a:t>aux</a:t>
            </a:r>
            <a:r>
              <a:rPr sz="3200" b="1" dirty="0"/>
              <a:t> facilitat</a:t>
            </a:r>
            <a:r>
              <a:rPr lang="fr-FR" sz="3200" b="1" dirty="0"/>
              <a:t>eur</a:t>
            </a:r>
            <a:r>
              <a:rPr sz="3200" b="1" dirty="0"/>
              <a:t>s:</a:t>
            </a:r>
            <a:endParaRPr lang="fr-FR" sz="3200" b="1" dirty="0"/>
          </a:p>
        </p:txBody>
      </p:sp>
      <p:sp>
        <p:nvSpPr>
          <p:cNvPr id="287" name="Google Shape;308;p8"/>
          <p:cNvSpPr txBox="1">
            <a:spLocks noGrp="1"/>
          </p:cNvSpPr>
          <p:nvPr>
            <p:ph type="body" idx="1"/>
          </p:nvPr>
        </p:nvSpPr>
        <p:spPr>
          <a:xfrm>
            <a:off x="3181475" y="1214303"/>
            <a:ext cx="5967264" cy="4806728"/>
          </a:xfrm>
          <a:prstGeom prst="rect">
            <a:avLst/>
          </a:prstGeom>
        </p:spPr>
        <p:txBody>
          <a:bodyPr lIns="0" tIns="0" rIns="0" bIns="0" anchor="t">
            <a:noAutofit/>
          </a:bodyPr>
          <a:lstStyle/>
          <a:p>
            <a:pPr marL="0" indent="0">
              <a:lnSpc>
                <a:spcPct val="100000"/>
              </a:lnSpc>
              <a:spcBef>
                <a:spcPct val="20000"/>
              </a:spcBef>
              <a:spcAft>
                <a:spcPct val="0"/>
              </a:spcAft>
              <a:buNone/>
              <a:defRPr sz="2400">
                <a:solidFill>
                  <a:srgbClr val="FF0000"/>
                </a:solidFill>
              </a:defRPr>
            </a:pPr>
            <a:r>
              <a:rPr lang="fr" sz="2200" dirty="0">
                <a:solidFill>
                  <a:srgbClr val="C00000"/>
                </a:solidFill>
                <a:latin typeface="Source Sans Pro Regular"/>
                <a:cs typeface="Segoe UI"/>
              </a:rPr>
              <a:t>Veillez à prendre connaissance du contenu de cette présentation afin de décider si vous devez ou non l’utiliser dans son intégralité, selon votre contexte, les besoins d’apprentissage ciblés dans ce domaine spécifique, et le temps alloué à la présentation. </a:t>
            </a:r>
          </a:p>
          <a:p>
            <a:pPr marL="0" indent="0">
              <a:lnSpc>
                <a:spcPct val="100000"/>
              </a:lnSpc>
              <a:spcBef>
                <a:spcPct val="20000"/>
              </a:spcBef>
              <a:spcAft>
                <a:spcPct val="0"/>
              </a:spcAft>
              <a:buNone/>
              <a:defRPr sz="2400">
                <a:solidFill>
                  <a:srgbClr val="FF0000"/>
                </a:solidFill>
              </a:defRPr>
            </a:pPr>
            <a:endParaRPr lang="fr" sz="2200" dirty="0">
              <a:solidFill>
                <a:srgbClr val="C00000"/>
              </a:solidFill>
              <a:latin typeface="Source Sans Pro Regular"/>
              <a:cs typeface="Segoe UI"/>
            </a:endParaRPr>
          </a:p>
          <a:p>
            <a:pPr marL="0" indent="0">
              <a:lnSpc>
                <a:spcPct val="100000"/>
              </a:lnSpc>
              <a:spcBef>
                <a:spcPct val="20000"/>
              </a:spcBef>
              <a:spcAft>
                <a:spcPct val="0"/>
              </a:spcAft>
              <a:buNone/>
              <a:defRPr sz="2400">
                <a:solidFill>
                  <a:srgbClr val="FF0000"/>
                </a:solidFill>
              </a:defRPr>
            </a:pPr>
            <a:r>
              <a:rPr lang="fr" sz="2200" dirty="0">
                <a:solidFill>
                  <a:srgbClr val="C00000"/>
                </a:solidFill>
                <a:latin typeface="Source Sans Pro Regular"/>
                <a:cs typeface="Segoe UI"/>
              </a:rPr>
              <a:t>Cette présentation peut inclure des diapositives supplémentaires contenant des remarques à l’intention des facilitateurs : vous pourrez compléter et/ou personnaliser le contenu de ces diapositives en utilisant des informations adaptées à votre pays.</a:t>
            </a:r>
          </a:p>
        </p:txBody>
      </p:sp>
      <p:sp>
        <p:nvSpPr>
          <p:cNvPr id="288" name="Rounded Rectangle 2"/>
          <p:cNvSpPr/>
          <p:nvPr/>
        </p:nvSpPr>
        <p:spPr>
          <a:xfrm flipV="1">
            <a:off x="291752" y="1970837"/>
            <a:ext cx="1991279" cy="65187"/>
          </a:xfrm>
          <a:prstGeom prst="roundRect">
            <a:avLst>
              <a:gd name="adj" fmla="val 50000"/>
            </a:avLst>
          </a:prstGeom>
          <a:solidFill>
            <a:schemeClr val="accent3"/>
          </a:solidFill>
          <a:ln w="12700">
            <a:miter lim="400000"/>
          </a:ln>
        </p:spPr>
        <p:txBody>
          <a:bodyPr lIns="34289" rIns="34289"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375" kern="0" dirty="0">
              <a:solidFill>
                <a:srgbClr val="FFFFFF"/>
              </a:solidFill>
              <a:latin typeface="Source Sans Pro Regular"/>
              <a:ea typeface="+mj-ea"/>
              <a:cs typeface="+mj-cs"/>
              <a:sym typeface="Source Sans Pro Regular"/>
            </a:endParaRPr>
          </a:p>
        </p:txBody>
      </p:sp>
    </p:spTree>
    <p:extLst>
      <p:ext uri="{BB962C8B-B14F-4D97-AF65-F5344CB8AC3E}">
        <p14:creationId xmlns:p14="http://schemas.microsoft.com/office/powerpoint/2010/main" val="30195589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1"/>
          <p:cNvSpPr>
            <a:spLocks noGrp="1"/>
          </p:cNvSpPr>
          <p:nvPr>
            <p:ph type="body" sz="quarter" idx="1"/>
          </p:nvPr>
        </p:nvSpPr>
        <p:spPr>
          <a:xfrm>
            <a:off x="395536" y="1247001"/>
            <a:ext cx="8136904" cy="2099163"/>
          </a:xfrm>
          <a:ln>
            <a:solidFill>
              <a:schemeClr val="tx1"/>
            </a:solidFill>
          </a:ln>
        </p:spPr>
        <p:txBody>
          <a:bodyPr/>
          <a:lstStyle/>
          <a:p>
            <a:pPr marL="0" indent="0">
              <a:buNone/>
            </a:pPr>
            <a:r>
              <a:rPr lang="fr-FR" sz="2200" dirty="0">
                <a:solidFill>
                  <a:srgbClr val="65A000"/>
                </a:solidFill>
                <a:latin typeface="+mj-lt"/>
                <a:ea typeface="+mj-ea"/>
                <a:cs typeface="+mj-cs"/>
                <a:sym typeface="Source Sans Pro Regular"/>
              </a:rPr>
              <a:t>Période d’incubation : </a:t>
            </a:r>
            <a:r>
              <a:rPr lang="fr-FR" sz="2200" dirty="0">
                <a:solidFill>
                  <a:srgbClr val="000000"/>
                </a:solidFill>
                <a:latin typeface="+mj-lt"/>
                <a:ea typeface="+mj-ea"/>
                <a:cs typeface="+mj-cs"/>
                <a:sym typeface="Source Sans Pro Regular"/>
              </a:rPr>
              <a:t>temps entre la transmission de l’agent et les premiers symptômes de la maladie. </a:t>
            </a:r>
          </a:p>
          <a:p>
            <a:pPr marL="0" indent="0">
              <a:buFontTx/>
              <a:buNone/>
            </a:pPr>
            <a:r>
              <a:rPr lang="fr-FR" sz="2200" dirty="0">
                <a:solidFill>
                  <a:srgbClr val="65A000"/>
                </a:solidFill>
                <a:latin typeface="+mj-lt"/>
                <a:ea typeface="+mj-ea"/>
                <a:cs typeface="+mj-cs"/>
                <a:sym typeface="Source Sans Pro Regular"/>
              </a:rPr>
              <a:t>Période de latence :</a:t>
            </a:r>
            <a:r>
              <a:rPr lang="fr-FR" sz="2200" dirty="0">
                <a:solidFill>
                  <a:srgbClr val="000000"/>
                </a:solidFill>
                <a:latin typeface="+mj-lt"/>
                <a:ea typeface="+mj-ea"/>
                <a:cs typeface="+mj-cs"/>
                <a:sym typeface="Source Sans Pro Regular"/>
              </a:rPr>
              <a:t> temps entre la transmission de l’agent et le début de la contagiosité.</a:t>
            </a:r>
          </a:p>
          <a:p>
            <a:pPr marL="0" indent="0">
              <a:buFontTx/>
              <a:buNone/>
            </a:pPr>
            <a:r>
              <a:rPr lang="fr-FR" sz="2200" dirty="0">
                <a:solidFill>
                  <a:srgbClr val="65A000"/>
                </a:solidFill>
                <a:latin typeface="+mj-lt"/>
                <a:ea typeface="+mj-ea"/>
                <a:cs typeface="+mj-cs"/>
                <a:sym typeface="Source Sans Pro Regular"/>
              </a:rPr>
              <a:t>Période infectieuse : </a:t>
            </a:r>
            <a:r>
              <a:rPr lang="fr-FR" sz="2200" dirty="0">
                <a:solidFill>
                  <a:srgbClr val="000000"/>
                </a:solidFill>
                <a:latin typeface="+mj-lt"/>
                <a:ea typeface="+mj-ea"/>
                <a:cs typeface="+mj-cs"/>
                <a:sym typeface="Source Sans Pro Regular"/>
              </a:rPr>
              <a:t>période durant laquelle un hôte infecté peut transmettre l’agent à un autre hôte.</a:t>
            </a:r>
          </a:p>
          <a:p>
            <a:pPr marL="0" indent="0">
              <a:buNone/>
            </a:pPr>
            <a:endParaRPr lang="en-US" sz="2200" dirty="0">
              <a:solidFill>
                <a:srgbClr val="000000"/>
              </a:solidFill>
              <a:latin typeface="+mj-lt"/>
              <a:ea typeface="+mj-ea"/>
              <a:cs typeface="+mj-cs"/>
              <a:sym typeface="Source Sans Pro Regular"/>
            </a:endParaRPr>
          </a:p>
        </p:txBody>
      </p:sp>
      <p:sp>
        <p:nvSpPr>
          <p:cNvPr id="3" name="Title 2">
            <a:extLst>
              <a:ext uri="{FF2B5EF4-FFF2-40B4-BE49-F238E27FC236}">
                <a16:creationId xmlns:a16="http://schemas.microsoft.com/office/drawing/2014/main" id="{8F7C688E-1843-FF41-9880-7AFE82EF3480}"/>
              </a:ext>
            </a:extLst>
          </p:cNvPr>
          <p:cNvSpPr>
            <a:spLocks noGrp="1"/>
          </p:cNvSpPr>
          <p:nvPr>
            <p:ph type="title"/>
          </p:nvPr>
        </p:nvSpPr>
        <p:spPr>
          <a:xfrm>
            <a:off x="145130" y="-20444"/>
            <a:ext cx="6083054" cy="646113"/>
          </a:xfrm>
        </p:spPr>
        <p:txBody>
          <a:bodyPr>
            <a:normAutofit/>
          </a:bodyPr>
          <a:lstStyle/>
          <a:p>
            <a:r>
              <a:rPr lang="fr-FR" sz="3200" b="1" kern="1200" dirty="0">
                <a:solidFill>
                  <a:schemeClr val="bg1"/>
                </a:solidFill>
                <a:latin typeface="+mj-lt"/>
                <a:cs typeface="Arial" pitchFamily="34" charset="0"/>
              </a:rPr>
              <a:t>Transmission de la maladie</a:t>
            </a:r>
            <a:endParaRPr lang="en-US" sz="3200" dirty="0">
              <a:solidFill>
                <a:schemeClr val="bg1"/>
              </a:solidFill>
              <a:latin typeface="+mj-lt"/>
            </a:endParaRPr>
          </a:p>
        </p:txBody>
      </p:sp>
      <p:sp>
        <p:nvSpPr>
          <p:cNvPr id="4" name="Slide Number Placeholder 3">
            <a:extLst>
              <a:ext uri="{FF2B5EF4-FFF2-40B4-BE49-F238E27FC236}">
                <a16:creationId xmlns:a16="http://schemas.microsoft.com/office/drawing/2014/main" id="{C11EDAD2-1B74-2142-84B5-216A83D0AD2E}"/>
              </a:ext>
            </a:extLst>
          </p:cNvPr>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20</a:t>
            </a:fld>
            <a:endParaRPr lang="en-US" altLang="en-US"/>
          </a:p>
        </p:txBody>
      </p:sp>
      <p:cxnSp>
        <p:nvCxnSpPr>
          <p:cNvPr id="7" name="Straight Arrow Connector 6"/>
          <p:cNvCxnSpPr/>
          <p:nvPr/>
        </p:nvCxnSpPr>
        <p:spPr>
          <a:xfrm>
            <a:off x="1476153" y="4809346"/>
            <a:ext cx="6336704"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812360" y="4641528"/>
            <a:ext cx="936104" cy="369332"/>
          </a:xfrm>
          <a:prstGeom prst="rect">
            <a:avLst/>
          </a:prstGeom>
          <a:noFill/>
        </p:spPr>
        <p:txBody>
          <a:bodyPr wrap="square" rtlCol="0">
            <a:spAutoFit/>
          </a:bodyPr>
          <a:lstStyle/>
          <a:p>
            <a:pPr algn="ctr"/>
            <a:r>
              <a:rPr lang="en-US" dirty="0"/>
              <a:t>Temps</a:t>
            </a:r>
          </a:p>
        </p:txBody>
      </p:sp>
      <p:cxnSp>
        <p:nvCxnSpPr>
          <p:cNvPr id="9" name="Straight Arrow Connector 8"/>
          <p:cNvCxnSpPr/>
          <p:nvPr/>
        </p:nvCxnSpPr>
        <p:spPr>
          <a:xfrm>
            <a:off x="1476153" y="3666127"/>
            <a:ext cx="0" cy="630649"/>
          </a:xfrm>
          <a:prstGeom prst="straightConnector1">
            <a:avLst/>
          </a:prstGeom>
          <a:ln w="28575">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18844" y="3668251"/>
            <a:ext cx="1260140" cy="646331"/>
          </a:xfrm>
          <a:prstGeom prst="rect">
            <a:avLst/>
          </a:prstGeom>
          <a:noFill/>
        </p:spPr>
        <p:txBody>
          <a:bodyPr wrap="square" rtlCol="0">
            <a:spAutoFit/>
          </a:bodyPr>
          <a:lstStyle/>
          <a:p>
            <a:pPr algn="ctr"/>
            <a:r>
              <a:rPr lang="fr-FR" dirty="0">
                <a:solidFill>
                  <a:srgbClr val="C00000"/>
                </a:solidFill>
              </a:rPr>
              <a:t>Exposition à l’agent</a:t>
            </a:r>
          </a:p>
        </p:txBody>
      </p:sp>
      <p:cxnSp>
        <p:nvCxnSpPr>
          <p:cNvPr id="13" name="Straight Arrow Connector 12"/>
          <p:cNvCxnSpPr/>
          <p:nvPr/>
        </p:nvCxnSpPr>
        <p:spPr>
          <a:xfrm>
            <a:off x="3564385" y="4336648"/>
            <a:ext cx="0" cy="304880"/>
          </a:xfrm>
          <a:prstGeom prst="straightConnector1">
            <a:avLst/>
          </a:prstGeom>
          <a:ln w="285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476153" y="5118410"/>
            <a:ext cx="1728192" cy="6851"/>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246039" y="5106670"/>
            <a:ext cx="3846738" cy="1174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564385" y="4506216"/>
            <a:ext cx="3096344" cy="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660729" y="4336648"/>
            <a:ext cx="0" cy="288032"/>
          </a:xfrm>
          <a:prstGeom prst="straightConnector1">
            <a:avLst/>
          </a:prstGeom>
          <a:ln w="285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7092777" y="4953362"/>
            <a:ext cx="7128" cy="369332"/>
          </a:xfrm>
          <a:prstGeom prst="straightConnector1">
            <a:avLst/>
          </a:prstGeom>
          <a:ln w="285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476153" y="4506216"/>
            <a:ext cx="2088232" cy="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531687" y="4098558"/>
            <a:ext cx="2032698" cy="338554"/>
          </a:xfrm>
          <a:prstGeom prst="rect">
            <a:avLst/>
          </a:prstGeom>
          <a:noFill/>
        </p:spPr>
        <p:txBody>
          <a:bodyPr wrap="square" rtlCol="0">
            <a:spAutoFit/>
          </a:bodyPr>
          <a:lstStyle/>
          <a:p>
            <a:pPr algn="ctr"/>
            <a:r>
              <a:rPr lang="fr-FR" sz="1600" dirty="0"/>
              <a:t>Période d’incubation</a:t>
            </a:r>
          </a:p>
        </p:txBody>
      </p:sp>
      <p:sp>
        <p:nvSpPr>
          <p:cNvPr id="37" name="TextBox 36"/>
          <p:cNvSpPr txBox="1"/>
          <p:nvPr/>
        </p:nvSpPr>
        <p:spPr>
          <a:xfrm>
            <a:off x="1259632" y="5106670"/>
            <a:ext cx="2160240" cy="338554"/>
          </a:xfrm>
          <a:prstGeom prst="rect">
            <a:avLst/>
          </a:prstGeom>
          <a:noFill/>
        </p:spPr>
        <p:txBody>
          <a:bodyPr wrap="square" rtlCol="0">
            <a:spAutoFit/>
          </a:bodyPr>
          <a:lstStyle/>
          <a:p>
            <a:pPr algn="ctr"/>
            <a:r>
              <a:rPr lang="fr-FR" sz="1600" dirty="0"/>
              <a:t>Période de latence</a:t>
            </a:r>
          </a:p>
        </p:txBody>
      </p:sp>
      <p:sp>
        <p:nvSpPr>
          <p:cNvPr id="38" name="TextBox 37"/>
          <p:cNvSpPr txBox="1"/>
          <p:nvPr/>
        </p:nvSpPr>
        <p:spPr>
          <a:xfrm>
            <a:off x="3802519" y="5106670"/>
            <a:ext cx="2768439" cy="338554"/>
          </a:xfrm>
          <a:prstGeom prst="rect">
            <a:avLst/>
          </a:prstGeom>
          <a:noFill/>
        </p:spPr>
        <p:txBody>
          <a:bodyPr wrap="square" rtlCol="0">
            <a:spAutoFit/>
          </a:bodyPr>
          <a:lstStyle/>
          <a:p>
            <a:pPr algn="ctr"/>
            <a:r>
              <a:rPr lang="fr-FR" sz="1600" dirty="0"/>
              <a:t>Période infectieuse</a:t>
            </a:r>
          </a:p>
        </p:txBody>
      </p:sp>
      <p:sp>
        <p:nvSpPr>
          <p:cNvPr id="39" name="TextBox 38"/>
          <p:cNvSpPr txBox="1"/>
          <p:nvPr/>
        </p:nvSpPr>
        <p:spPr>
          <a:xfrm>
            <a:off x="4089752" y="4098558"/>
            <a:ext cx="2032698" cy="338554"/>
          </a:xfrm>
          <a:prstGeom prst="rect">
            <a:avLst/>
          </a:prstGeom>
          <a:noFill/>
        </p:spPr>
        <p:txBody>
          <a:bodyPr wrap="square" rtlCol="0">
            <a:spAutoFit/>
          </a:bodyPr>
          <a:lstStyle/>
          <a:p>
            <a:pPr algn="ctr"/>
            <a:r>
              <a:rPr lang="fr-FR" sz="1600" dirty="0"/>
              <a:t>Maladie clinique</a:t>
            </a:r>
          </a:p>
        </p:txBody>
      </p:sp>
      <p:cxnSp>
        <p:nvCxnSpPr>
          <p:cNvPr id="43" name="Straight Arrow Connector 42"/>
          <p:cNvCxnSpPr/>
          <p:nvPr/>
        </p:nvCxnSpPr>
        <p:spPr>
          <a:xfrm flipH="1">
            <a:off x="1476153" y="4336648"/>
            <a:ext cx="7128" cy="278196"/>
          </a:xfrm>
          <a:prstGeom prst="straightConnector1">
            <a:avLst/>
          </a:prstGeom>
          <a:ln w="285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238911" y="4969693"/>
            <a:ext cx="7128" cy="369332"/>
          </a:xfrm>
          <a:prstGeom prst="straightConnector1">
            <a:avLst/>
          </a:prstGeom>
          <a:ln w="285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1476153" y="4938479"/>
            <a:ext cx="7128" cy="369332"/>
          </a:xfrm>
          <a:prstGeom prst="straightConnector1">
            <a:avLst/>
          </a:prstGeom>
          <a:ln w="28575">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335455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custDataLst>
              <p:tags r:id="rId1"/>
            </p:custDataLst>
          </p:nvPr>
        </p:nvSpPr>
        <p:spPr>
          <a:xfrm>
            <a:off x="49021" y="161622"/>
            <a:ext cx="2884394" cy="1932378"/>
          </a:xfrm>
        </p:spPr>
        <p:txBody>
          <a:bodyPr>
            <a:noAutofit/>
          </a:bodyPr>
          <a:lstStyle/>
          <a:p>
            <a:r>
              <a:rPr lang="fr-FR" sz="3000" b="1" dirty="0">
                <a:solidFill>
                  <a:schemeClr val="bg1"/>
                </a:solidFill>
                <a:ea typeface="Arial" charset="0"/>
                <a:cs typeface="Arial" charset="0"/>
              </a:rPr>
              <a:t>Périodes d’incubation, de latence, de contagiosité</a:t>
            </a:r>
          </a:p>
        </p:txBody>
      </p:sp>
      <p:sp>
        <p:nvSpPr>
          <p:cNvPr id="5" name="Content Placeholder 13"/>
          <p:cNvSpPr>
            <a:spLocks noGrp="1"/>
          </p:cNvSpPr>
          <p:nvPr>
            <p:ph type="body" idx="1"/>
            <p:custDataLst>
              <p:tags r:id="rId2"/>
            </p:custDataLst>
          </p:nvPr>
        </p:nvSpPr>
        <p:spPr>
          <a:noFill/>
        </p:spPr>
        <p:txBody>
          <a:bodyPr>
            <a:normAutofit/>
          </a:bodyPr>
          <a:lstStyle/>
          <a:p>
            <a:pPr marL="0" indent="0">
              <a:buNone/>
            </a:pPr>
            <a:r>
              <a:rPr lang="fr-FR" sz="2400" b="1" dirty="0">
                <a:solidFill>
                  <a:srgbClr val="A2010C"/>
                </a:solidFill>
              </a:rPr>
              <a:t>La durée de la période d’incubation, de la période de latence et de la période infectieuse détermine la propagation de l'infection :</a:t>
            </a:r>
          </a:p>
          <a:p>
            <a:pPr marL="0" indent="0">
              <a:buNone/>
            </a:pPr>
            <a:endParaRPr lang="fr-FR" sz="2400" dirty="0"/>
          </a:p>
          <a:p>
            <a:pPr lvl="1">
              <a:buFont typeface="Arial" charset="0"/>
              <a:buChar char="•"/>
            </a:pPr>
            <a:r>
              <a:rPr lang="fr-FR" sz="2400" dirty="0"/>
              <a:t>Si la </a:t>
            </a:r>
            <a:r>
              <a:rPr lang="fr-FR" sz="2400" dirty="0">
                <a:solidFill>
                  <a:srgbClr val="A2010C"/>
                </a:solidFill>
              </a:rPr>
              <a:t>période de latence est plus longue </a:t>
            </a:r>
            <a:r>
              <a:rPr lang="fr-FR" sz="2400" dirty="0"/>
              <a:t>que la période d’incubation, les personnes ne sont contagieuses qu’après l’apparition des symptômes</a:t>
            </a:r>
          </a:p>
          <a:p>
            <a:pPr lvl="1">
              <a:buFont typeface="Arial" charset="0"/>
              <a:buChar char="•"/>
            </a:pPr>
            <a:endParaRPr lang="fr-FR" sz="2400" dirty="0"/>
          </a:p>
          <a:p>
            <a:pPr lvl="1">
              <a:buFont typeface="Arial" charset="0"/>
              <a:buChar char="•"/>
            </a:pPr>
            <a:r>
              <a:rPr lang="fr-FR" sz="2400" dirty="0"/>
              <a:t>Si la </a:t>
            </a:r>
            <a:r>
              <a:rPr lang="fr-FR" sz="2400" kern="1200" dirty="0">
                <a:solidFill>
                  <a:srgbClr val="A2010C"/>
                </a:solidFill>
                <a:latin typeface="Arial" pitchFamily="34" charset="0"/>
                <a:ea typeface="+mn-ea"/>
                <a:cs typeface="Arial" pitchFamily="34" charset="0"/>
              </a:rPr>
              <a:t>période de latence est plus courte </a:t>
            </a:r>
            <a:r>
              <a:rPr lang="fr-FR" sz="2400" dirty="0">
                <a:ea typeface="+mn-ea"/>
                <a:cs typeface="Arial" pitchFamily="34" charset="0"/>
              </a:rPr>
              <a:t>que la période d’incubation, les personnes sont contagieuses </a:t>
            </a:r>
            <a:r>
              <a:rPr lang="fr-FR" sz="2400" dirty="0">
                <a:solidFill>
                  <a:srgbClr val="A2010C"/>
                </a:solidFill>
                <a:ea typeface="+mn-ea"/>
                <a:cs typeface="Arial" pitchFamily="34" charset="0"/>
              </a:rPr>
              <a:t>avant de présenter des symptômes</a:t>
            </a:r>
            <a:endParaRPr lang="fr-FR" sz="2400" dirty="0">
              <a:solidFill>
                <a:srgbClr val="A2010C"/>
              </a:solidFill>
            </a:endParaRP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21</a:t>
            </a:fld>
            <a:endParaRPr lang="en-US" altLang="en-US"/>
          </a:p>
        </p:txBody>
      </p:sp>
      <p:sp>
        <p:nvSpPr>
          <p:cNvPr id="2" name="TextBox 1"/>
          <p:cNvSpPr txBox="1"/>
          <p:nvPr/>
        </p:nvSpPr>
        <p:spPr>
          <a:xfrm>
            <a:off x="3203848" y="3068960"/>
            <a:ext cx="184731" cy="369332"/>
          </a:xfrm>
          <a:prstGeom prst="rect">
            <a:avLst/>
          </a:prstGeom>
          <a:noFill/>
        </p:spPr>
        <p:txBody>
          <a:bodyPr wrap="none" rtlCol="0">
            <a:spAutoFit/>
          </a:bodyPr>
          <a:lstStyle/>
          <a:p>
            <a:endParaRPr lang="en-GB" dirty="0"/>
          </a:p>
        </p:txBody>
      </p:sp>
      <p:sp>
        <p:nvSpPr>
          <p:cNvPr id="6" name="Rounded Rectangle 5"/>
          <p:cNvSpPr/>
          <p:nvPr/>
        </p:nvSpPr>
        <p:spPr>
          <a:xfrm flipV="1">
            <a:off x="49021" y="2094000"/>
            <a:ext cx="2146715" cy="990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403107825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custDataLst>
              <p:tags r:id="rId1"/>
            </p:custDataLst>
          </p:nvPr>
        </p:nvSpPr>
        <p:spPr>
          <a:xfrm>
            <a:off x="49021" y="161622"/>
            <a:ext cx="2884394" cy="1932378"/>
          </a:xfrm>
        </p:spPr>
        <p:txBody>
          <a:bodyPr>
            <a:noAutofit/>
          </a:bodyPr>
          <a:lstStyle/>
          <a:p>
            <a:r>
              <a:rPr lang="fr-FR" sz="3000" b="1" dirty="0">
                <a:solidFill>
                  <a:schemeClr val="bg1"/>
                </a:solidFill>
                <a:ea typeface="Arial" charset="0"/>
                <a:cs typeface="Arial" charset="0"/>
              </a:rPr>
              <a:t>Périodes d’incubation, de latence, de contagiosité</a:t>
            </a:r>
          </a:p>
        </p:txBody>
      </p:sp>
      <p:sp>
        <p:nvSpPr>
          <p:cNvPr id="5" name="Content Placeholder 13"/>
          <p:cNvSpPr>
            <a:spLocks noGrp="1"/>
          </p:cNvSpPr>
          <p:nvPr>
            <p:ph type="body" idx="1"/>
            <p:custDataLst>
              <p:tags r:id="rId2"/>
            </p:custDataLst>
          </p:nvPr>
        </p:nvSpPr>
        <p:spPr>
          <a:noFill/>
        </p:spPr>
        <p:txBody>
          <a:bodyPr>
            <a:normAutofit/>
          </a:bodyPr>
          <a:lstStyle/>
          <a:p>
            <a:pPr marL="0" indent="0" defTabSz="289321">
              <a:spcBef>
                <a:spcPts val="300"/>
              </a:spcBef>
              <a:buSzTx/>
              <a:buNone/>
              <a:defRPr sz="2400"/>
            </a:pPr>
            <a:r>
              <a:rPr lang="fr-FR" b="1" dirty="0">
                <a:solidFill>
                  <a:srgbClr val="C00000"/>
                </a:solidFill>
              </a:rPr>
              <a:t>Laquelle de ces situations concerne la maladie à virus Ébola ? </a:t>
            </a:r>
          </a:p>
          <a:p>
            <a:pPr marL="0" indent="0" defTabSz="289321">
              <a:spcBef>
                <a:spcPts val="300"/>
              </a:spcBef>
              <a:buSzTx/>
              <a:buNone/>
              <a:defRPr sz="2400"/>
            </a:pPr>
            <a:r>
              <a:rPr lang="fr-FR" b="1" dirty="0">
                <a:solidFill>
                  <a:srgbClr val="C00000"/>
                </a:solidFill>
              </a:rPr>
              <a:t>Laquelle concerne la rougeole ?</a:t>
            </a:r>
          </a:p>
          <a:p>
            <a:pPr marL="0" indent="0">
              <a:buNone/>
            </a:pPr>
            <a:endParaRPr lang="fr-FR" sz="2400" dirty="0"/>
          </a:p>
          <a:p>
            <a:pPr marL="398661" lvl="1" indent="-254000" defTabSz="289321">
              <a:spcBef>
                <a:spcPts val="100"/>
              </a:spcBef>
              <a:buClr>
                <a:srgbClr val="C00000"/>
              </a:buClr>
              <a:defRPr sz="2400"/>
            </a:pPr>
            <a:r>
              <a:rPr lang="fr-FR" dirty="0"/>
              <a:t>Si la </a:t>
            </a:r>
            <a:r>
              <a:rPr lang="fr-FR" dirty="0">
                <a:solidFill>
                  <a:srgbClr val="A2010C"/>
                </a:solidFill>
              </a:rPr>
              <a:t>période de latence </a:t>
            </a:r>
            <a:r>
              <a:rPr lang="fr-FR" dirty="0"/>
              <a:t>est plus longue que la période d’incubation, les personnes ne sont contagieuses qu’après l’apparition de symptômes</a:t>
            </a:r>
          </a:p>
          <a:p>
            <a:pPr marL="398661" lvl="1" indent="-254000" defTabSz="289321">
              <a:spcBef>
                <a:spcPts val="100"/>
              </a:spcBef>
              <a:buClr>
                <a:srgbClr val="C00000"/>
              </a:buClr>
              <a:defRPr sz="2400"/>
            </a:pPr>
            <a:endParaRPr lang="fr-FR" dirty="0"/>
          </a:p>
          <a:p>
            <a:pPr marL="398661" lvl="1" indent="-254000" defTabSz="289321">
              <a:spcBef>
                <a:spcPts val="100"/>
              </a:spcBef>
              <a:buClr>
                <a:srgbClr val="C00000"/>
              </a:buClr>
              <a:defRPr sz="2400"/>
            </a:pPr>
            <a:r>
              <a:rPr lang="fr-FR" dirty="0"/>
              <a:t>Si la </a:t>
            </a:r>
            <a:r>
              <a:rPr lang="fr-FR" dirty="0">
                <a:solidFill>
                  <a:srgbClr val="A2010C"/>
                </a:solidFill>
              </a:rPr>
              <a:t>période de latence est plus courte</a:t>
            </a:r>
            <a:r>
              <a:rPr lang="fr-FR" dirty="0"/>
              <a:t> que la période d’incubation, les personnes sont contagieuses </a:t>
            </a:r>
            <a:r>
              <a:rPr lang="fr-FR" dirty="0">
                <a:solidFill>
                  <a:srgbClr val="A2010C"/>
                </a:solidFill>
              </a:rPr>
              <a:t>avant de présenter des symptômes </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22</a:t>
            </a:fld>
            <a:endParaRPr lang="en-US" altLang="en-US"/>
          </a:p>
        </p:txBody>
      </p:sp>
      <p:sp>
        <p:nvSpPr>
          <p:cNvPr id="2" name="TextBox 1"/>
          <p:cNvSpPr txBox="1"/>
          <p:nvPr/>
        </p:nvSpPr>
        <p:spPr>
          <a:xfrm>
            <a:off x="3203848" y="3068960"/>
            <a:ext cx="184731" cy="369332"/>
          </a:xfrm>
          <a:prstGeom prst="rect">
            <a:avLst/>
          </a:prstGeom>
          <a:noFill/>
        </p:spPr>
        <p:txBody>
          <a:bodyPr wrap="none" rtlCol="0">
            <a:spAutoFit/>
          </a:bodyPr>
          <a:lstStyle/>
          <a:p>
            <a:endParaRPr lang="en-GB" dirty="0"/>
          </a:p>
        </p:txBody>
      </p:sp>
      <p:sp>
        <p:nvSpPr>
          <p:cNvPr id="8" name="Rounded Rectangle 5"/>
          <p:cNvSpPr/>
          <p:nvPr/>
        </p:nvSpPr>
        <p:spPr>
          <a:xfrm flipV="1">
            <a:off x="49021" y="2094000"/>
            <a:ext cx="2146715" cy="990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2351962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type="body" sz="quarter" idx="1"/>
            <p:custDataLst>
              <p:tags r:id="rId1"/>
            </p:custDataLst>
          </p:nvPr>
        </p:nvSpPr>
        <p:spPr>
          <a:xfrm>
            <a:off x="455209" y="1556716"/>
            <a:ext cx="5196911" cy="3069895"/>
          </a:xfrm>
          <a:noFill/>
        </p:spPr>
        <p:txBody>
          <a:bodyPr>
            <a:noAutofit/>
          </a:bodyPr>
          <a:lstStyle/>
          <a:p>
            <a:pPr marL="0" indent="0" defTabSz="289321">
              <a:lnSpc>
                <a:spcPct val="90000"/>
              </a:lnSpc>
              <a:spcBef>
                <a:spcPts val="300"/>
              </a:spcBef>
              <a:spcAft>
                <a:spcPts val="0"/>
              </a:spcAft>
              <a:buClr>
                <a:schemeClr val="accent3"/>
              </a:buClr>
              <a:buNone/>
              <a:defRPr sz="2400"/>
            </a:pPr>
            <a:r>
              <a:rPr lang="fr-FR" sz="2400" dirty="0">
                <a:solidFill>
                  <a:srgbClr val="000000"/>
                </a:solidFill>
                <a:latin typeface="+mj-lt"/>
                <a:ea typeface="+mj-ea"/>
                <a:cs typeface="+mj-cs"/>
                <a:sym typeface="Source Sans Pro Regular"/>
              </a:rPr>
              <a:t>Taux de reproduction de base (R0) : nombre moyen de cas secondaires générés par un cas primaire lors d’une épidémie.</a:t>
            </a:r>
          </a:p>
          <a:p>
            <a:pPr marL="0" indent="0">
              <a:lnSpc>
                <a:spcPct val="90000"/>
              </a:lnSpc>
              <a:buNone/>
            </a:pPr>
            <a:endParaRPr lang="fr-FR" sz="2400" dirty="0"/>
          </a:p>
          <a:p>
            <a:pPr marL="398661" lvl="1" indent="-254000" defTabSz="289321">
              <a:lnSpc>
                <a:spcPct val="90000"/>
              </a:lnSpc>
              <a:spcBef>
                <a:spcPts val="100"/>
              </a:spcBef>
              <a:spcAft>
                <a:spcPts val="0"/>
              </a:spcAft>
              <a:buClr>
                <a:schemeClr val="accent3">
                  <a:lumOff val="-6274"/>
                </a:schemeClr>
              </a:buClr>
              <a:buSzPct val="100000"/>
              <a:buFont typeface="Arial"/>
              <a:buChar char="•"/>
              <a:defRPr sz="2400"/>
            </a:pPr>
            <a:r>
              <a:rPr lang="fr-FR" sz="2400" dirty="0">
                <a:solidFill>
                  <a:srgbClr val="000000"/>
                </a:solidFill>
                <a:latin typeface="+mj-lt"/>
                <a:ea typeface="+mj-ea"/>
                <a:cs typeface="+mj-cs"/>
                <a:sym typeface="Source Sans Pro Regular"/>
              </a:rPr>
              <a:t>Si R0 &gt; 1, l’épidémie se propage.</a:t>
            </a:r>
          </a:p>
          <a:p>
            <a:pPr marL="398661" lvl="1" indent="-254000" defTabSz="289321">
              <a:lnSpc>
                <a:spcPct val="90000"/>
              </a:lnSpc>
              <a:spcBef>
                <a:spcPts val="100"/>
              </a:spcBef>
              <a:spcAft>
                <a:spcPts val="0"/>
              </a:spcAft>
              <a:buClr>
                <a:schemeClr val="accent3">
                  <a:lumOff val="-6274"/>
                </a:schemeClr>
              </a:buClr>
              <a:buSzPct val="100000"/>
              <a:buFont typeface="Arial"/>
              <a:buChar char="•"/>
              <a:defRPr sz="2400"/>
            </a:pPr>
            <a:r>
              <a:rPr lang="fr-FR" sz="2400" dirty="0">
                <a:solidFill>
                  <a:srgbClr val="000000"/>
                </a:solidFill>
                <a:latin typeface="+mj-lt"/>
                <a:ea typeface="+mj-ea"/>
                <a:cs typeface="+mj-cs"/>
                <a:sym typeface="Source Sans Pro Regular"/>
              </a:rPr>
              <a:t>Si R0 = 1, l’épidémie est stable.</a:t>
            </a:r>
          </a:p>
          <a:p>
            <a:pPr marL="398661" lvl="1" indent="-254000" defTabSz="289321">
              <a:lnSpc>
                <a:spcPct val="90000"/>
              </a:lnSpc>
              <a:spcBef>
                <a:spcPts val="100"/>
              </a:spcBef>
              <a:spcAft>
                <a:spcPts val="0"/>
              </a:spcAft>
              <a:buClr>
                <a:schemeClr val="accent3">
                  <a:lumOff val="-6274"/>
                </a:schemeClr>
              </a:buClr>
              <a:buSzPct val="100000"/>
              <a:buFont typeface="Arial"/>
              <a:buChar char="•"/>
              <a:defRPr sz="2400"/>
            </a:pPr>
            <a:r>
              <a:rPr lang="fr-FR" sz="2400" dirty="0">
                <a:solidFill>
                  <a:srgbClr val="000000"/>
                </a:solidFill>
                <a:latin typeface="+mj-lt"/>
                <a:ea typeface="+mj-ea"/>
                <a:cs typeface="+mj-cs"/>
                <a:sym typeface="Source Sans Pro Regular"/>
              </a:rPr>
              <a:t>Si R0 &lt; 1, l’épidémie diminue. </a:t>
            </a:r>
          </a:p>
          <a:p>
            <a:pPr marL="0" indent="0">
              <a:lnSpc>
                <a:spcPct val="90000"/>
              </a:lnSpc>
              <a:buNone/>
            </a:pPr>
            <a:endParaRPr lang="fr-FR" sz="2400" dirty="0"/>
          </a:p>
        </p:txBody>
      </p:sp>
      <p:sp>
        <p:nvSpPr>
          <p:cNvPr id="5" name="Title 1"/>
          <p:cNvSpPr>
            <a:spLocks noGrp="1"/>
          </p:cNvSpPr>
          <p:nvPr>
            <p:ph type="title"/>
            <p:custDataLst>
              <p:tags r:id="rId2"/>
            </p:custDataLst>
          </p:nvPr>
        </p:nvSpPr>
        <p:spPr>
          <a:xfrm>
            <a:off x="145130" y="-20444"/>
            <a:ext cx="6865270" cy="646113"/>
          </a:xfrm>
        </p:spPr>
        <p:txBody>
          <a:bodyPr>
            <a:noAutofit/>
          </a:bodyPr>
          <a:lstStyle/>
          <a:p>
            <a:r>
              <a:rPr lang="fr-FR" sz="3000" b="1" dirty="0">
                <a:solidFill>
                  <a:schemeClr val="bg1"/>
                </a:solidFill>
                <a:latin typeface="+mj-lt"/>
                <a:ea typeface="Arial" charset="0"/>
                <a:cs typeface="Arial" charset="0"/>
              </a:rPr>
              <a:t>Estimation des caractéristiques de  transmission</a:t>
            </a:r>
          </a:p>
        </p:txBody>
      </p:sp>
      <p:sp>
        <p:nvSpPr>
          <p:cNvPr id="4" name="Slide Number Placeholder 3"/>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23</a:t>
            </a:fld>
            <a:endParaRPr lang="en-US" altLang="en-US"/>
          </a:p>
        </p:txBody>
      </p:sp>
      <p:pic>
        <p:nvPicPr>
          <p:cNvPr id="7"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5652120" y="1916832"/>
            <a:ext cx="3431960" cy="364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59144" y="5589240"/>
            <a:ext cx="8424936" cy="830997"/>
          </a:xfrm>
          <a:prstGeom prst="rect">
            <a:avLst/>
          </a:prstGeom>
          <a:noFill/>
        </p:spPr>
        <p:txBody>
          <a:bodyPr wrap="square" rtlCol="0">
            <a:spAutoFit/>
          </a:bodyPr>
          <a:lstStyle/>
          <a:p>
            <a:r>
              <a:rPr lang="fr-FR" sz="2400" b="1" dirty="0">
                <a:solidFill>
                  <a:srgbClr val="A2010C"/>
                </a:solidFill>
                <a:latin typeface="+mn-lt"/>
              </a:rPr>
              <a:t>Pour contrôler l’épidémie, R</a:t>
            </a:r>
            <a:r>
              <a:rPr lang="fr-FR" sz="2400" b="1" baseline="-25000" dirty="0">
                <a:solidFill>
                  <a:srgbClr val="A2010C"/>
                </a:solidFill>
                <a:latin typeface="+mn-lt"/>
              </a:rPr>
              <a:t>0</a:t>
            </a:r>
            <a:r>
              <a:rPr lang="fr-FR" sz="2400" b="1" dirty="0">
                <a:solidFill>
                  <a:srgbClr val="A2010C"/>
                </a:solidFill>
                <a:latin typeface="+mn-lt"/>
              </a:rPr>
              <a:t> doit être inférieur à 1.</a:t>
            </a:r>
          </a:p>
          <a:p>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2904723"/>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123227"/>
            <a:ext cx="3600400" cy="1932378"/>
          </a:xfrm>
        </p:spPr>
        <p:txBody>
          <a:bodyPr>
            <a:normAutofit/>
          </a:bodyPr>
          <a:lstStyle/>
          <a:p>
            <a:r>
              <a:rPr lang="en-US" altLang="en-US" sz="2800" b="1" dirty="0">
                <a:solidFill>
                  <a:schemeClr val="bg1"/>
                </a:solidFill>
                <a:latin typeface="+mn-lt"/>
              </a:rPr>
              <a:t>3. </a:t>
            </a:r>
            <a:r>
              <a:rPr lang="fr-FR" altLang="en-US" sz="2800" b="1" dirty="0">
                <a:solidFill>
                  <a:schemeClr val="bg1"/>
                </a:solidFill>
                <a:latin typeface="+mn-lt"/>
              </a:rPr>
              <a:t>Triade épidémiologique</a:t>
            </a:r>
          </a:p>
        </p:txBody>
      </p:sp>
      <p:pic>
        <p:nvPicPr>
          <p:cNvPr id="20483" name="Picture 4" descr="Chart and magnifying glass inside a circle."/>
          <p:cNvPicPr>
            <a:picLocks noChangeAspect="1"/>
          </p:cNvPicPr>
          <p:nvPr/>
        </p:nvPicPr>
        <p:blipFill>
          <a:blip r:embed="rId3" cstate="print"/>
          <a:srcRect/>
          <a:stretch>
            <a:fillRect/>
          </a:stretch>
        </p:blipFill>
        <p:spPr bwMode="auto">
          <a:xfrm>
            <a:off x="4211960" y="1988840"/>
            <a:ext cx="32004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Slide Number Placeholder 1"/>
          <p:cNvSpPr txBox="1">
            <a:spLocks/>
          </p:cNvSpPr>
          <p:nvPr/>
        </p:nvSpPr>
        <p:spPr bwMode="auto">
          <a:xfrm>
            <a:off x="6553200" y="61722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1CA2445C-6925-4030-BB02-15D3B5B116C1}" type="slidenum">
              <a:rPr lang="en-US" altLang="en-US" sz="1400">
                <a:solidFill>
                  <a:srgbClr val="0039A6"/>
                </a:solidFill>
                <a:latin typeface="Myriad Web Pro" charset="0"/>
              </a:rPr>
              <a:pPr algn="r" eaLnBrk="1" hangingPunct="1">
                <a:spcBef>
                  <a:spcPct val="0"/>
                </a:spcBef>
                <a:buFontTx/>
                <a:buNone/>
              </a:pPr>
              <a:t>24</a:t>
            </a:fld>
            <a:endParaRPr lang="en-US" altLang="en-US" sz="1400">
              <a:solidFill>
                <a:srgbClr val="0039A6"/>
              </a:solidFill>
              <a:latin typeface="Myriad Web Pro" charset="0"/>
            </a:endParaRPr>
          </a:p>
        </p:txBody>
      </p:sp>
      <p:sp>
        <p:nvSpPr>
          <p:cNvPr id="7" name="Rounded Rectangle 4">
            <a:extLst>
              <a:ext uri="{FF2B5EF4-FFF2-40B4-BE49-F238E27FC236}">
                <a16:creationId xmlns:a16="http://schemas.microsoft.com/office/drawing/2014/main" id="{ECC941F8-8FB3-3B8D-A098-DDF73969D915}"/>
              </a:ext>
            </a:extLst>
          </p:cNvPr>
          <p:cNvSpPr/>
          <p:nvPr/>
        </p:nvSpPr>
        <p:spPr>
          <a:xfrm flipV="1">
            <a:off x="0" y="1556792"/>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43878824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6"/>
            <a:ext cx="3388450" cy="1932378"/>
          </a:xfrm>
        </p:spPr>
        <p:txBody>
          <a:bodyPr>
            <a:normAutofit/>
          </a:bodyPr>
          <a:lstStyle/>
          <a:p>
            <a:r>
              <a:rPr lang="fr-FR" sz="2800" b="1" dirty="0">
                <a:solidFill>
                  <a:schemeClr val="bg1"/>
                </a:solidFill>
                <a:latin typeface="Arial" charset="0"/>
                <a:ea typeface="Arial" charset="0"/>
              </a:rPr>
              <a:t>Triade épidémiologique</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25</a:t>
            </a:fld>
            <a:endParaRPr lang="en-US" altLang="en-US"/>
          </a:p>
        </p:txBody>
      </p:sp>
      <p:pic>
        <p:nvPicPr>
          <p:cNvPr id="8" name="Image 7"/>
          <p:cNvPicPr>
            <a:picLocks noChangeAspect="1"/>
          </p:cNvPicPr>
          <p:nvPr/>
        </p:nvPicPr>
        <p:blipFill>
          <a:blip r:embed="rId3"/>
          <a:stretch>
            <a:fillRect/>
          </a:stretch>
        </p:blipFill>
        <p:spPr>
          <a:xfrm>
            <a:off x="3199885" y="1838395"/>
            <a:ext cx="5944115" cy="3706689"/>
          </a:xfrm>
          <a:prstGeom prst="rect">
            <a:avLst/>
          </a:prstGeom>
        </p:spPr>
      </p:pic>
      <p:sp>
        <p:nvSpPr>
          <p:cNvPr id="9" name="Rounded Rectangle 4">
            <a:extLst>
              <a:ext uri="{FF2B5EF4-FFF2-40B4-BE49-F238E27FC236}">
                <a16:creationId xmlns:a16="http://schemas.microsoft.com/office/drawing/2014/main" id="{ECC941F8-8FB3-3B8D-A098-DDF73969D915}"/>
              </a:ext>
            </a:extLst>
          </p:cNvPr>
          <p:cNvSpPr/>
          <p:nvPr/>
        </p:nvSpPr>
        <p:spPr>
          <a:xfrm flipV="1">
            <a:off x="107504" y="1556792"/>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1578756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356" y="0"/>
            <a:ext cx="3024336" cy="1932378"/>
          </a:xfrm>
        </p:spPr>
        <p:txBody>
          <a:bodyPr>
            <a:normAutofit/>
          </a:bodyPr>
          <a:lstStyle/>
          <a:p>
            <a:r>
              <a:rPr lang="fr-FR" sz="2800" b="1" dirty="0">
                <a:solidFill>
                  <a:schemeClr val="bg1"/>
                </a:solidFill>
                <a:ea typeface="Arial" charset="0"/>
                <a:cs typeface="Arial" charset="0"/>
              </a:rPr>
              <a:t>L’Agent: considérations clés</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26</a:t>
            </a:fld>
            <a:endParaRPr lang="en-US" altLang="en-US"/>
          </a:p>
        </p:txBody>
      </p:sp>
      <p:sp>
        <p:nvSpPr>
          <p:cNvPr id="4" name="Content Placeholder 2"/>
          <p:cNvSpPr txBox="1">
            <a:spLocks/>
          </p:cNvSpPr>
          <p:nvPr/>
        </p:nvSpPr>
        <p:spPr>
          <a:xfrm>
            <a:off x="3185692" y="1813208"/>
            <a:ext cx="5778796" cy="4136071"/>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48920" indent="-248920" defTabSz="896111" fontAlgn="auto">
              <a:lnSpc>
                <a:spcPct val="110000"/>
              </a:lnSpc>
              <a:spcAft>
                <a:spcPts val="0"/>
              </a:spcAft>
              <a:buClr>
                <a:schemeClr val="accent3"/>
              </a:buClr>
              <a:buSzPct val="100000"/>
              <a:defRPr sz="2744">
                <a:latin typeface="+mj-lt"/>
                <a:ea typeface="+mj-ea"/>
                <a:cs typeface="+mj-cs"/>
                <a:sym typeface="Source Sans Pro Regular"/>
              </a:defRPr>
            </a:pPr>
            <a:r>
              <a:rPr lang="fr-FR" sz="2400" dirty="0">
                <a:solidFill>
                  <a:srgbClr val="000000"/>
                </a:solidFill>
                <a:latin typeface="+mj-lt"/>
                <a:ea typeface="+mj-ea"/>
                <a:cs typeface="+mj-cs"/>
                <a:sym typeface="Calibri"/>
              </a:rPr>
              <a:t>Pathogénicité : l'agent causera-t-il une maladie chez un hôte infecté ? </a:t>
            </a:r>
          </a:p>
          <a:p>
            <a:pPr marL="248920" indent="-248920" defTabSz="896111" fontAlgn="auto">
              <a:lnSpc>
                <a:spcPct val="110000"/>
              </a:lnSpc>
              <a:spcAft>
                <a:spcPts val="0"/>
              </a:spcAft>
              <a:buClr>
                <a:schemeClr val="accent3"/>
              </a:buClr>
              <a:buSzPct val="100000"/>
              <a:defRPr sz="2744">
                <a:latin typeface="+mj-lt"/>
                <a:ea typeface="+mj-ea"/>
                <a:cs typeface="+mj-cs"/>
                <a:sym typeface="Source Sans Pro Regular"/>
              </a:defRPr>
            </a:pPr>
            <a:endParaRPr lang="fr-FR" sz="2400" dirty="0">
              <a:solidFill>
                <a:srgbClr val="000000"/>
              </a:solidFill>
              <a:latin typeface="+mj-lt"/>
              <a:ea typeface="+mj-ea"/>
              <a:cs typeface="+mj-cs"/>
              <a:sym typeface="Calibri"/>
            </a:endParaRPr>
          </a:p>
          <a:p>
            <a:pPr marL="248920" indent="-248920" defTabSz="896111" fontAlgn="auto">
              <a:lnSpc>
                <a:spcPct val="110000"/>
              </a:lnSpc>
              <a:spcAft>
                <a:spcPts val="0"/>
              </a:spcAft>
              <a:buClr>
                <a:schemeClr val="accent3"/>
              </a:buClr>
              <a:buSzPct val="100000"/>
              <a:defRPr sz="2744">
                <a:latin typeface="+mj-lt"/>
                <a:ea typeface="+mj-ea"/>
                <a:cs typeface="+mj-cs"/>
                <a:sym typeface="Source Sans Pro Regular"/>
              </a:defRPr>
            </a:pPr>
            <a:r>
              <a:rPr lang="fr-FR" sz="2400" dirty="0">
                <a:solidFill>
                  <a:srgbClr val="000000"/>
                </a:solidFill>
                <a:latin typeface="+mj-lt"/>
                <a:ea typeface="+mj-ea"/>
                <a:cs typeface="+mj-cs"/>
                <a:sym typeface="Calibri"/>
              </a:rPr>
              <a:t>Virulence : l’agent causera-t-il une maladie grave ou bien la mort ?</a:t>
            </a:r>
          </a:p>
          <a:p>
            <a:pPr marL="248920" indent="-248920" defTabSz="896111" fontAlgn="auto">
              <a:lnSpc>
                <a:spcPct val="110000"/>
              </a:lnSpc>
              <a:spcAft>
                <a:spcPts val="0"/>
              </a:spcAft>
              <a:buClr>
                <a:schemeClr val="accent3"/>
              </a:buClr>
              <a:buSzPct val="100000"/>
              <a:defRPr sz="2744">
                <a:latin typeface="+mj-lt"/>
                <a:ea typeface="+mj-ea"/>
                <a:cs typeface="+mj-cs"/>
                <a:sym typeface="Source Sans Pro Regular"/>
              </a:defRPr>
            </a:pPr>
            <a:endParaRPr lang="fr-FR" sz="2400" dirty="0">
              <a:solidFill>
                <a:srgbClr val="000000"/>
              </a:solidFill>
              <a:latin typeface="+mj-lt"/>
              <a:ea typeface="+mj-ea"/>
              <a:cs typeface="+mj-cs"/>
              <a:sym typeface="Calibri"/>
            </a:endParaRPr>
          </a:p>
          <a:p>
            <a:pPr marL="248920" indent="-248920" defTabSz="896111" fontAlgn="auto">
              <a:lnSpc>
                <a:spcPct val="110000"/>
              </a:lnSpc>
              <a:spcAft>
                <a:spcPts val="0"/>
              </a:spcAft>
              <a:buClr>
                <a:schemeClr val="accent3"/>
              </a:buClr>
              <a:buSzPct val="100000"/>
              <a:defRPr sz="2744">
                <a:latin typeface="+mj-lt"/>
                <a:ea typeface="+mj-ea"/>
                <a:cs typeface="+mj-cs"/>
                <a:sym typeface="Source Sans Pro Regular"/>
              </a:defRPr>
            </a:pPr>
            <a:r>
              <a:rPr lang="fr-FR" sz="2400" dirty="0">
                <a:solidFill>
                  <a:srgbClr val="000000"/>
                </a:solidFill>
                <a:latin typeface="+mj-lt"/>
                <a:ea typeface="+mj-ea"/>
                <a:cs typeface="+mj-cs"/>
                <a:sym typeface="Calibri"/>
              </a:rPr>
              <a:t>Mode de transmission : comment l’agent se transmet-il aux hôtes sensibles ?</a:t>
            </a:r>
          </a:p>
        </p:txBody>
      </p:sp>
      <p:sp>
        <p:nvSpPr>
          <p:cNvPr id="6" name="Rounded Rectangle 4">
            <a:extLst>
              <a:ext uri="{FF2B5EF4-FFF2-40B4-BE49-F238E27FC236}">
                <a16:creationId xmlns:a16="http://schemas.microsoft.com/office/drawing/2014/main" id="{ECC941F8-8FB3-3B8D-A098-DDF73969D915}"/>
              </a:ext>
            </a:extLst>
          </p:cNvPr>
          <p:cNvSpPr/>
          <p:nvPr/>
        </p:nvSpPr>
        <p:spPr>
          <a:xfrm flipV="1">
            <a:off x="161356" y="1556792"/>
            <a:ext cx="2223403" cy="72008"/>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38611099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63" y="260648"/>
            <a:ext cx="3168352" cy="1932378"/>
          </a:xfrm>
        </p:spPr>
        <p:txBody>
          <a:bodyPr>
            <a:normAutofit/>
          </a:bodyPr>
          <a:lstStyle/>
          <a:p>
            <a:r>
              <a:rPr lang="fr-FR" sz="2800" b="1" dirty="0">
                <a:solidFill>
                  <a:schemeClr val="bg1"/>
                </a:solidFill>
                <a:latin typeface="Arial" charset="0"/>
                <a:ea typeface="Arial" charset="0"/>
                <a:cs typeface="Arial" charset="0"/>
              </a:rPr>
              <a:t>L’Hôte: </a:t>
            </a:r>
            <a:r>
              <a:rPr lang="fr-FR" sz="2800" b="1" dirty="0">
                <a:solidFill>
                  <a:schemeClr val="bg1"/>
                </a:solidFill>
                <a:ea typeface="Arial" charset="0"/>
                <a:cs typeface="Arial" charset="0"/>
              </a:rPr>
              <a:t>considérations clés</a:t>
            </a:r>
            <a:endParaRPr lang="fr-FR" sz="2800" b="1" dirty="0">
              <a:solidFill>
                <a:schemeClr val="bg1"/>
              </a:solidFill>
              <a:latin typeface="Arial" charset="0"/>
              <a:ea typeface="Arial" charset="0"/>
              <a:cs typeface="Arial" charset="0"/>
            </a:endParaRP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27</a:t>
            </a:fld>
            <a:endParaRPr lang="en-US" altLang="en-US"/>
          </a:p>
        </p:txBody>
      </p:sp>
      <p:sp>
        <p:nvSpPr>
          <p:cNvPr id="5" name="Content Placeholder 2"/>
          <p:cNvSpPr txBox="1">
            <a:spLocks/>
          </p:cNvSpPr>
          <p:nvPr/>
        </p:nvSpPr>
        <p:spPr>
          <a:xfrm>
            <a:off x="3347864" y="1910374"/>
            <a:ext cx="5544616" cy="346284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54000" indent="-254000" fontAlgn="auto">
              <a:spcAft>
                <a:spcPts val="0"/>
              </a:spcAft>
              <a:buClr>
                <a:schemeClr val="accent3"/>
              </a:buClr>
              <a:buSzPct val="100000"/>
              <a:defRPr sz="2800">
                <a:latin typeface="+mj-lt"/>
                <a:ea typeface="+mj-ea"/>
                <a:cs typeface="+mj-cs"/>
                <a:sym typeface="Source Sans Pro Regular"/>
              </a:defRPr>
            </a:pPr>
            <a:r>
              <a:rPr lang="fr-FR" sz="2800" dirty="0">
                <a:solidFill>
                  <a:srgbClr val="000000"/>
                </a:solidFill>
                <a:latin typeface="+mj-lt"/>
                <a:ea typeface="+mj-ea"/>
                <a:cs typeface="+mj-cs"/>
                <a:sym typeface="Calibri"/>
              </a:rPr>
              <a:t>Sensibilité : quels facteurs affectent la sensibilité ou la résistance des hôtes </a:t>
            </a:r>
            <a:r>
              <a:rPr lang="en-US" sz="2800" dirty="0">
                <a:solidFill>
                  <a:srgbClr val="000000"/>
                </a:solidFill>
                <a:latin typeface="+mj-lt"/>
                <a:ea typeface="+mj-ea"/>
                <a:cs typeface="+mj-cs"/>
                <a:sym typeface="Calibri"/>
              </a:rPr>
              <a:t>?</a:t>
            </a:r>
          </a:p>
          <a:p>
            <a:pPr marL="254000" indent="-254000" fontAlgn="auto">
              <a:spcAft>
                <a:spcPts val="0"/>
              </a:spcAft>
              <a:buClr>
                <a:schemeClr val="accent3"/>
              </a:buClr>
              <a:buSzPct val="100000"/>
              <a:defRPr sz="2800">
                <a:latin typeface="+mj-lt"/>
                <a:ea typeface="+mj-ea"/>
                <a:cs typeface="+mj-cs"/>
                <a:sym typeface="Source Sans Pro Regular"/>
              </a:defRPr>
            </a:pPr>
            <a:endParaRPr lang="en-US" sz="2800" dirty="0">
              <a:solidFill>
                <a:srgbClr val="000000"/>
              </a:solidFill>
              <a:latin typeface="+mj-lt"/>
              <a:ea typeface="+mj-ea"/>
              <a:cs typeface="+mj-cs"/>
              <a:sym typeface="Calibri"/>
            </a:endParaRPr>
          </a:p>
          <a:p>
            <a:pPr marL="254000" indent="-254000" fontAlgn="auto">
              <a:spcAft>
                <a:spcPts val="0"/>
              </a:spcAft>
              <a:buClr>
                <a:schemeClr val="accent3"/>
              </a:buClr>
              <a:buSzPct val="100000"/>
              <a:defRPr sz="2800">
                <a:latin typeface="+mj-lt"/>
                <a:ea typeface="+mj-ea"/>
                <a:cs typeface="+mj-cs"/>
                <a:sym typeface="Source Sans Pro Regular"/>
              </a:defRPr>
            </a:pPr>
            <a:r>
              <a:rPr lang="fr-FR" sz="2800" dirty="0">
                <a:solidFill>
                  <a:srgbClr val="000000"/>
                </a:solidFill>
                <a:latin typeface="+mj-lt"/>
                <a:ea typeface="+mj-ea"/>
                <a:cs typeface="+mj-cs"/>
                <a:sym typeface="Calibri"/>
              </a:rPr>
              <a:t>Protection : quels facteurs ou interventions protègent les hôtes de l’agent </a:t>
            </a:r>
            <a:r>
              <a:rPr lang="en-US" sz="2800" dirty="0">
                <a:solidFill>
                  <a:srgbClr val="000000"/>
                </a:solidFill>
                <a:latin typeface="+mj-lt"/>
                <a:ea typeface="+mj-ea"/>
                <a:cs typeface="+mj-cs"/>
                <a:sym typeface="Calibri"/>
              </a:rPr>
              <a:t>? </a:t>
            </a:r>
          </a:p>
        </p:txBody>
      </p:sp>
      <p:sp>
        <p:nvSpPr>
          <p:cNvPr id="6" name="Rounded Rectangle 4">
            <a:extLst>
              <a:ext uri="{FF2B5EF4-FFF2-40B4-BE49-F238E27FC236}">
                <a16:creationId xmlns:a16="http://schemas.microsoft.com/office/drawing/2014/main" id="{ECC941F8-8FB3-3B8D-A098-DDF73969D915}"/>
              </a:ext>
            </a:extLst>
          </p:cNvPr>
          <p:cNvSpPr/>
          <p:nvPr/>
        </p:nvSpPr>
        <p:spPr>
          <a:xfrm flipV="1">
            <a:off x="179512" y="1871695"/>
            <a:ext cx="2163910" cy="7034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58278660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9" y="-134376"/>
            <a:ext cx="3212995" cy="1932378"/>
          </a:xfrm>
        </p:spPr>
        <p:txBody>
          <a:bodyPr>
            <a:normAutofit/>
          </a:bodyPr>
          <a:lstStyle/>
          <a:p>
            <a:r>
              <a:rPr lang="fr-FR" sz="2800" b="1" dirty="0">
                <a:solidFill>
                  <a:schemeClr val="bg1"/>
                </a:solidFill>
                <a:latin typeface="Arial" charset="0"/>
                <a:ea typeface="Arial" charset="0"/>
                <a:cs typeface="Arial" charset="0"/>
              </a:rPr>
              <a:t>L’environnement: </a:t>
            </a:r>
            <a:r>
              <a:rPr lang="fr-FR" sz="2800" b="1" dirty="0">
                <a:solidFill>
                  <a:schemeClr val="bg1"/>
                </a:solidFill>
                <a:ea typeface="Arial" charset="0"/>
                <a:cs typeface="Arial" charset="0"/>
              </a:rPr>
              <a:t>considérations clés</a:t>
            </a:r>
            <a:endParaRPr lang="fr-FR" sz="2800" b="1" dirty="0">
              <a:solidFill>
                <a:schemeClr val="bg1"/>
              </a:solidFill>
              <a:latin typeface="Arial" charset="0"/>
              <a:ea typeface="Arial" charset="0"/>
              <a:cs typeface="Arial" charset="0"/>
            </a:endParaRP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28</a:t>
            </a:fld>
            <a:endParaRPr lang="en-US" altLang="en-US"/>
          </a:p>
        </p:txBody>
      </p:sp>
      <p:sp>
        <p:nvSpPr>
          <p:cNvPr id="4" name="Content Placeholder 2"/>
          <p:cNvSpPr txBox="1">
            <a:spLocks/>
          </p:cNvSpPr>
          <p:nvPr/>
        </p:nvSpPr>
        <p:spPr>
          <a:xfrm>
            <a:off x="2727031" y="1853236"/>
            <a:ext cx="5949425" cy="3888432"/>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711200" lvl="1" indent="-254000" fontAlgn="auto">
              <a:spcAft>
                <a:spcPts val="0"/>
              </a:spcAft>
              <a:buClr>
                <a:srgbClr val="65A000"/>
              </a:buClr>
              <a:buSzPct val="100000"/>
              <a:buFont typeface="Arial"/>
              <a:buChar char="•"/>
              <a:defRPr sz="2400">
                <a:latin typeface="+mj-lt"/>
                <a:ea typeface="+mj-ea"/>
                <a:cs typeface="+mj-cs"/>
                <a:sym typeface="Source Sans Pro Regular"/>
              </a:defRPr>
            </a:pPr>
            <a:r>
              <a:rPr lang="fr-FR" sz="2400" dirty="0">
                <a:solidFill>
                  <a:srgbClr val="000000"/>
                </a:solidFill>
                <a:latin typeface="+mj-lt"/>
                <a:ea typeface="+mj-ea"/>
                <a:cs typeface="+mj-cs"/>
                <a:sym typeface="Calibri"/>
              </a:rPr>
              <a:t>L’agent passe-t-il </a:t>
            </a:r>
            <a:r>
              <a:rPr lang="fr-FR" sz="2400" dirty="0">
                <a:solidFill>
                  <a:srgbClr val="000000"/>
                </a:solidFill>
                <a:latin typeface="+mj-lt"/>
                <a:ea typeface="+mj-ea"/>
                <a:cs typeface="+mj-cs"/>
                <a:sym typeface="Source Sans Pro Regular"/>
              </a:rPr>
              <a:t>par des phases de développement avant d’infecter l’hôte ?</a:t>
            </a:r>
            <a:r>
              <a:rPr lang="fr-FR" sz="2400" dirty="0">
                <a:solidFill>
                  <a:srgbClr val="000000"/>
                </a:solidFill>
                <a:latin typeface="+mj-lt"/>
                <a:ea typeface="+mj-ea"/>
                <a:cs typeface="+mj-cs"/>
                <a:sym typeface="Calibri"/>
              </a:rPr>
              <a:t> Si c’est le cas…</a:t>
            </a:r>
          </a:p>
          <a:p>
            <a:pPr marL="711200" lvl="1" indent="-254000" fontAlgn="auto">
              <a:spcAft>
                <a:spcPts val="0"/>
              </a:spcAft>
              <a:buClr>
                <a:srgbClr val="65A000"/>
              </a:buClr>
              <a:buSzPct val="100000"/>
              <a:buFont typeface="Arial"/>
              <a:buChar char="•"/>
              <a:defRPr sz="2400">
                <a:latin typeface="+mj-lt"/>
                <a:ea typeface="+mj-ea"/>
                <a:cs typeface="+mj-cs"/>
                <a:sym typeface="Source Sans Pro Regular"/>
              </a:defRPr>
            </a:pPr>
            <a:endParaRPr lang="fr-FR" sz="2400" dirty="0">
              <a:solidFill>
                <a:srgbClr val="000000"/>
              </a:solidFill>
              <a:latin typeface="+mj-lt"/>
              <a:ea typeface="+mj-ea"/>
              <a:cs typeface="+mj-cs"/>
              <a:sym typeface="Calibri"/>
            </a:endParaRPr>
          </a:p>
          <a:p>
            <a:pPr marL="711200" lvl="1" indent="-254000" fontAlgn="auto">
              <a:spcAft>
                <a:spcPts val="0"/>
              </a:spcAft>
              <a:buClr>
                <a:srgbClr val="65A000"/>
              </a:buClr>
              <a:buSzPct val="100000"/>
              <a:buFont typeface="Arial"/>
              <a:buChar char="•"/>
              <a:defRPr sz="2400">
                <a:latin typeface="+mj-lt"/>
                <a:ea typeface="+mj-ea"/>
                <a:cs typeface="+mj-cs"/>
                <a:sym typeface="Source Sans Pro Regular"/>
              </a:defRPr>
            </a:pPr>
            <a:r>
              <a:rPr lang="fr-FR" sz="2400" dirty="0">
                <a:solidFill>
                  <a:srgbClr val="000000"/>
                </a:solidFill>
                <a:latin typeface="+mj-lt"/>
                <a:ea typeface="+mj-ea"/>
                <a:cs typeface="+mj-cs"/>
                <a:sym typeface="Calibri"/>
              </a:rPr>
              <a:t>Quel environnement lui faut-il ? (quelles conditions environnementales facilitent la transmission ?)</a:t>
            </a:r>
          </a:p>
          <a:p>
            <a:pPr marL="711200" lvl="1" indent="-254000" fontAlgn="auto">
              <a:spcAft>
                <a:spcPts val="0"/>
              </a:spcAft>
              <a:buClr>
                <a:srgbClr val="65A000"/>
              </a:buClr>
              <a:buSzPct val="100000"/>
              <a:buFont typeface="Arial"/>
              <a:buChar char="•"/>
              <a:defRPr sz="2400">
                <a:latin typeface="+mj-lt"/>
                <a:ea typeface="+mj-ea"/>
                <a:cs typeface="+mj-cs"/>
                <a:sym typeface="Source Sans Pro Regular"/>
              </a:defRPr>
            </a:pPr>
            <a:endParaRPr lang="en-US" sz="2400" dirty="0">
              <a:solidFill>
                <a:srgbClr val="000000"/>
              </a:solidFill>
              <a:latin typeface="+mj-lt"/>
              <a:ea typeface="+mj-ea"/>
              <a:cs typeface="+mj-cs"/>
              <a:sym typeface="Calibri"/>
            </a:endParaRPr>
          </a:p>
        </p:txBody>
      </p:sp>
      <p:sp>
        <p:nvSpPr>
          <p:cNvPr id="6" name="Rounded Rectangle 4">
            <a:extLst>
              <a:ext uri="{FF2B5EF4-FFF2-40B4-BE49-F238E27FC236}">
                <a16:creationId xmlns:a16="http://schemas.microsoft.com/office/drawing/2014/main" id="{ECC941F8-8FB3-3B8D-A098-DDF73969D915}"/>
              </a:ext>
            </a:extLst>
          </p:cNvPr>
          <p:cNvSpPr/>
          <p:nvPr/>
        </p:nvSpPr>
        <p:spPr>
          <a:xfrm flipV="1">
            <a:off x="71991" y="1766320"/>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29126186"/>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1334"/>
            <a:ext cx="3043976" cy="1932378"/>
          </a:xfrm>
        </p:spPr>
        <p:txBody>
          <a:bodyPr>
            <a:normAutofit/>
          </a:bodyPr>
          <a:lstStyle/>
          <a:p>
            <a:r>
              <a:rPr lang="fr-FR" b="1" dirty="0">
                <a:latin typeface="Source Sans Pro Bold"/>
                <a:ea typeface="Source Sans Pro Bold"/>
                <a:cs typeface="Source Sans Pro Bold"/>
              </a:rPr>
              <a:t>Principaux facteurs de </a:t>
            </a:r>
            <a:r>
              <a:rPr lang="fr-FR" b="1" dirty="0">
                <a:latin typeface="Source Sans Pro Bold"/>
                <a:ea typeface="Source Sans Pro Bold"/>
                <a:cs typeface="Source Sans Pro Bold"/>
                <a:sym typeface="Source Sans Pro Bold"/>
              </a:rPr>
              <a:t>risque dans la transmission de maladies lors des urgences</a:t>
            </a:r>
          </a:p>
        </p:txBody>
      </p:sp>
      <p:sp>
        <p:nvSpPr>
          <p:cNvPr id="5" name="Content Placeholder 2"/>
          <p:cNvSpPr>
            <a:spLocks noGrp="1"/>
          </p:cNvSpPr>
          <p:nvPr>
            <p:ph type="body" idx="1"/>
          </p:nvPr>
        </p:nvSpPr>
        <p:spPr/>
        <p:txBody>
          <a:bodyPr>
            <a:normAutofit/>
          </a:bodyPr>
          <a:lstStyle/>
          <a:p>
            <a:pPr marL="254000" indent="-254000" defTabSz="289321">
              <a:spcBef>
                <a:spcPts val="1400"/>
              </a:spcBef>
              <a:defRPr sz="2400"/>
            </a:pPr>
            <a:r>
              <a:rPr lang="fr-FR" dirty="0"/>
              <a:t>La forte densité de population</a:t>
            </a:r>
          </a:p>
          <a:p>
            <a:pPr marL="254000" indent="-254000" defTabSz="289321">
              <a:spcBef>
                <a:spcPts val="1400"/>
              </a:spcBef>
              <a:defRPr sz="2400"/>
            </a:pPr>
            <a:r>
              <a:rPr lang="fr-FR" dirty="0"/>
              <a:t>Le manque d’eau et les installations d’assainissement (ou de l’eau contaminée)</a:t>
            </a:r>
          </a:p>
          <a:p>
            <a:pPr marL="254000" indent="-254000" defTabSz="289321">
              <a:spcBef>
                <a:spcPts val="1400"/>
              </a:spcBef>
              <a:defRPr sz="2400"/>
            </a:pPr>
            <a:r>
              <a:rPr lang="fr-FR" dirty="0"/>
              <a:t>De faibles niveaux d’immunité</a:t>
            </a:r>
          </a:p>
          <a:p>
            <a:pPr marL="570224" lvl="3" indent="-342900" defTabSz="289321">
              <a:spcBef>
                <a:spcPts val="100"/>
              </a:spcBef>
              <a:buFont typeface="Courier New"/>
              <a:buChar char="o"/>
              <a:defRPr sz="2400"/>
            </a:pPr>
            <a:r>
              <a:rPr lang="fr-FR" dirty="0"/>
              <a:t>Nombre important d’enfants</a:t>
            </a:r>
          </a:p>
          <a:p>
            <a:pPr marL="570224" lvl="3" indent="-342900" defTabSz="289321">
              <a:spcBef>
                <a:spcPts val="100"/>
              </a:spcBef>
              <a:buFont typeface="Courier New"/>
              <a:buChar char="o"/>
              <a:defRPr sz="2400"/>
            </a:pPr>
            <a:r>
              <a:rPr lang="fr-FR" dirty="0"/>
              <a:t>Forte malnutrition</a:t>
            </a:r>
          </a:p>
          <a:p>
            <a:pPr marL="570224" lvl="3" indent="-342900" defTabSz="289321">
              <a:spcBef>
                <a:spcPts val="100"/>
              </a:spcBef>
              <a:buFont typeface="Courier New"/>
              <a:buChar char="o"/>
              <a:defRPr sz="2400"/>
            </a:pPr>
            <a:r>
              <a:rPr lang="fr-FR" dirty="0"/>
              <a:t>Infection au VIH</a:t>
            </a:r>
          </a:p>
          <a:p>
            <a:pPr marL="570224" lvl="3" indent="-342900" defTabSz="289321">
              <a:spcBef>
                <a:spcPts val="100"/>
              </a:spcBef>
              <a:buFont typeface="Courier New"/>
              <a:buChar char="o"/>
              <a:defRPr sz="2400"/>
            </a:pPr>
            <a:r>
              <a:rPr lang="fr-FR" dirty="0"/>
              <a:t>Grossesse	</a:t>
            </a:r>
          </a:p>
          <a:p>
            <a:pPr marL="570224" lvl="3" indent="-342900" defTabSz="289321">
              <a:spcBef>
                <a:spcPts val="100"/>
              </a:spcBef>
              <a:buFont typeface="Courier New"/>
              <a:buChar char="o"/>
              <a:defRPr sz="2400"/>
            </a:pPr>
            <a:r>
              <a:rPr lang="fr-FR" dirty="0"/>
              <a:t>De faibles taux de couverture vaccinale</a:t>
            </a:r>
          </a:p>
        </p:txBody>
      </p:sp>
      <p:sp>
        <p:nvSpPr>
          <p:cNvPr id="4" name="Slide Number Placeholder 3"/>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29</a:t>
            </a:fld>
            <a:endParaRPr lang="en-US" altLang="en-US"/>
          </a:p>
        </p:txBody>
      </p:sp>
      <p:sp>
        <p:nvSpPr>
          <p:cNvPr id="6" name="Rounded Rectangle 4">
            <a:extLst>
              <a:ext uri="{FF2B5EF4-FFF2-40B4-BE49-F238E27FC236}">
                <a16:creationId xmlns:a16="http://schemas.microsoft.com/office/drawing/2014/main" id="{ECC941F8-8FB3-3B8D-A098-DDF73969D915}"/>
              </a:ext>
            </a:extLst>
          </p:cNvPr>
          <p:cNvSpPr/>
          <p:nvPr/>
        </p:nvSpPr>
        <p:spPr>
          <a:xfrm flipV="1">
            <a:off x="0" y="1911044"/>
            <a:ext cx="2339752"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9435962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Google Shape;307;p8"/>
          <p:cNvSpPr txBox="1">
            <a:spLocks noGrp="1"/>
          </p:cNvSpPr>
          <p:nvPr>
            <p:ph type="title"/>
          </p:nvPr>
        </p:nvSpPr>
        <p:spPr>
          <a:xfrm>
            <a:off x="291752" y="1210844"/>
            <a:ext cx="2448146" cy="369123"/>
          </a:xfrm>
          <a:prstGeom prst="rect">
            <a:avLst/>
          </a:prstGeom>
        </p:spPr>
        <p:txBody>
          <a:bodyPr lIns="0" tIns="0" rIns="0" bIns="0" anchor="t">
            <a:noAutofit/>
          </a:bodyPr>
          <a:lstStyle/>
          <a:p>
            <a:pPr>
              <a:defRPr>
                <a:latin typeface="Source Sans Pro Bold"/>
                <a:ea typeface="Source Sans Pro Bold"/>
                <a:cs typeface="Source Sans Pro Bold"/>
                <a:sym typeface="Source Sans Pro Bold"/>
              </a:defRPr>
            </a:pPr>
            <a:r>
              <a:rPr sz="3200" b="1" dirty="0"/>
              <a:t>Introduction</a:t>
            </a:r>
          </a:p>
        </p:txBody>
      </p:sp>
      <p:sp>
        <p:nvSpPr>
          <p:cNvPr id="294" name="Google Shape;308;p8"/>
          <p:cNvSpPr txBox="1">
            <a:spLocks noGrp="1"/>
          </p:cNvSpPr>
          <p:nvPr>
            <p:ph type="body" idx="1"/>
          </p:nvPr>
        </p:nvSpPr>
        <p:spPr>
          <a:xfrm>
            <a:off x="2731380" y="1129874"/>
            <a:ext cx="6026161" cy="4653425"/>
          </a:xfrm>
          <a:prstGeom prst="rect">
            <a:avLst/>
          </a:prstGeom>
        </p:spPr>
        <p:txBody>
          <a:bodyPr lIns="0" tIns="0" rIns="0" bIns="0" anchor="t">
            <a:noAutofit/>
          </a:bodyPr>
          <a:lstStyle/>
          <a:p>
            <a:pPr marL="402590" indent="0">
              <a:lnSpc>
                <a:spcPct val="100000"/>
              </a:lnSpc>
              <a:spcBef>
                <a:spcPts val="1400"/>
              </a:spcBef>
              <a:buNone/>
              <a:defRPr sz="2400"/>
            </a:pPr>
            <a:r>
              <a:rPr lang="fr" sz="2200" dirty="0">
                <a:latin typeface="Source Sans Pro Regular"/>
                <a:cs typeface="Segoe UI"/>
              </a:rPr>
              <a:t>Cette ressource d’apprentissage fait partie du Kit de formation avancée pour les équipes d’intervention rapide (KIFA EIR), et s’adresse en particulier aux membres des EIR.</a:t>
            </a:r>
          </a:p>
          <a:p>
            <a:pPr marL="402590" indent="0">
              <a:lnSpc>
                <a:spcPct val="100000"/>
              </a:lnSpc>
              <a:spcBef>
                <a:spcPts val="1400"/>
              </a:spcBef>
              <a:buNone/>
              <a:defRPr sz="2400"/>
            </a:pPr>
            <a:r>
              <a:rPr lang="fr" sz="2200" dirty="0">
                <a:latin typeface="Source Sans Pro Regular"/>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p>
          <a:p>
            <a:pPr marL="402590" indent="0">
              <a:lnSpc>
                <a:spcPct val="100000"/>
              </a:lnSpc>
              <a:spcBef>
                <a:spcPts val="1400"/>
              </a:spcBef>
              <a:buNone/>
              <a:defRPr sz="2400"/>
            </a:pPr>
            <a:r>
              <a:rPr lang="fr" sz="2200" dirty="0">
                <a:latin typeface="Source Sans Pro Regular"/>
                <a:cs typeface="Segoe UI"/>
              </a:rPr>
              <a:t>Le KIFA EIR est une composante du Programme de Formation des EIR de l’OMS.</a:t>
            </a:r>
          </a:p>
        </p:txBody>
      </p:sp>
      <p:sp>
        <p:nvSpPr>
          <p:cNvPr id="2" name="Rounded Rectangle 3">
            <a:extLst>
              <a:ext uri="{FF2B5EF4-FFF2-40B4-BE49-F238E27FC236}">
                <a16:creationId xmlns:a16="http://schemas.microsoft.com/office/drawing/2014/main" id="{30EF9F5D-011B-23AD-5EE5-FDAAB99E8DF3}"/>
              </a:ext>
            </a:extLst>
          </p:cNvPr>
          <p:cNvSpPr/>
          <p:nvPr/>
        </p:nvSpPr>
        <p:spPr>
          <a:xfrm flipV="1">
            <a:off x="291752" y="1970837"/>
            <a:ext cx="1991279" cy="65187"/>
          </a:xfrm>
          <a:prstGeom prst="roundRect">
            <a:avLst>
              <a:gd name="adj" fmla="val 50000"/>
            </a:avLst>
          </a:prstGeom>
          <a:solidFill>
            <a:schemeClr val="accent3"/>
          </a:solidFill>
          <a:ln w="12700">
            <a:miter lim="400000"/>
          </a:ln>
        </p:spPr>
        <p:txBody>
          <a:bodyPr lIns="34289" rIns="34289"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375" kern="0" dirty="0">
              <a:solidFill>
                <a:srgbClr val="FFFFFF"/>
              </a:solidFill>
              <a:latin typeface="Source Sans Pro Regular"/>
              <a:ea typeface="+mj-ea"/>
              <a:cs typeface="+mj-cs"/>
              <a:sym typeface="Source Sans Pro Regular"/>
            </a:endParaRPr>
          </a:p>
        </p:txBody>
      </p:sp>
    </p:spTree>
    <p:extLst>
      <p:ext uri="{BB962C8B-B14F-4D97-AF65-F5344CB8AC3E}">
        <p14:creationId xmlns:p14="http://schemas.microsoft.com/office/powerpoint/2010/main" val="3772566015"/>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84" y="38166"/>
            <a:ext cx="2974003" cy="1932378"/>
          </a:xfrm>
        </p:spPr>
        <p:txBody>
          <a:bodyPr>
            <a:noAutofit/>
          </a:bodyPr>
          <a:lstStyle/>
          <a:p>
            <a:r>
              <a:rPr lang="fr-FR" sz="2800" b="1" dirty="0">
                <a:solidFill>
                  <a:schemeClr val="bg1"/>
                </a:solidFill>
                <a:ea typeface="Arial" charset="0"/>
                <a:cs typeface="Arial" charset="0"/>
              </a:rPr>
              <a:t>« Une Seule Santé » et triade épidémiologique</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30</a:t>
            </a:fld>
            <a:endParaRPr lang="en-US" altLang="en-US"/>
          </a:p>
        </p:txBody>
      </p:sp>
      <p:sp>
        <p:nvSpPr>
          <p:cNvPr id="4" name="Content Placeholder 2"/>
          <p:cNvSpPr txBox="1">
            <a:spLocks/>
          </p:cNvSpPr>
          <p:nvPr/>
        </p:nvSpPr>
        <p:spPr bwMode="auto">
          <a:xfrm>
            <a:off x="2991124" y="1484784"/>
            <a:ext cx="5757340" cy="44644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54000" indent="-254000" fontAlgn="auto">
              <a:spcAft>
                <a:spcPts val="0"/>
              </a:spcAft>
              <a:buClr>
                <a:srgbClr val="65A000"/>
              </a:buClr>
              <a:buSzPct val="100000"/>
              <a:defRPr sz="2500">
                <a:latin typeface="+mj-lt"/>
                <a:ea typeface="+mj-ea"/>
                <a:cs typeface="+mj-cs"/>
                <a:sym typeface="Source Sans Pro Regular"/>
              </a:defRPr>
            </a:pPr>
            <a:r>
              <a:rPr lang="fr-FR" sz="2200" dirty="0">
                <a:solidFill>
                  <a:srgbClr val="000000"/>
                </a:solidFill>
                <a:latin typeface="+mj-lt"/>
                <a:ea typeface="+mj-ea"/>
                <a:cs typeface="+mj-cs"/>
                <a:sym typeface="Calibri"/>
              </a:rPr>
              <a:t>« L’approche Une Seule Santé reconnaît que la santé des personnes est liée à la santé animale et à la santé environnementale. » (CDC)</a:t>
            </a:r>
          </a:p>
          <a:p>
            <a:pPr marL="254000" indent="-254000" fontAlgn="auto">
              <a:spcAft>
                <a:spcPts val="0"/>
              </a:spcAft>
              <a:buClr>
                <a:srgbClr val="65A000"/>
              </a:buClr>
              <a:buSzPct val="100000"/>
              <a:defRPr sz="2500">
                <a:latin typeface="+mj-lt"/>
                <a:ea typeface="+mj-ea"/>
                <a:cs typeface="+mj-cs"/>
                <a:sym typeface="Source Sans Pro Regular"/>
              </a:defRPr>
            </a:pPr>
            <a:endParaRPr lang="fr-FR" sz="2200" dirty="0">
              <a:solidFill>
                <a:srgbClr val="000000"/>
              </a:solidFill>
              <a:latin typeface="+mj-lt"/>
              <a:ea typeface="+mj-ea"/>
              <a:cs typeface="+mj-cs"/>
              <a:sym typeface="Calibri"/>
            </a:endParaRPr>
          </a:p>
          <a:p>
            <a:pPr marL="254000" indent="-254000" fontAlgn="auto">
              <a:spcAft>
                <a:spcPts val="0"/>
              </a:spcAft>
              <a:buClr>
                <a:srgbClr val="65A000"/>
              </a:buClr>
              <a:buSzPct val="100000"/>
              <a:defRPr sz="2500">
                <a:latin typeface="+mj-lt"/>
                <a:ea typeface="+mj-ea"/>
                <a:cs typeface="+mj-cs"/>
                <a:sym typeface="Source Sans Pro Regular"/>
              </a:defRPr>
            </a:pPr>
            <a:r>
              <a:rPr lang="fr-FR" sz="2200" dirty="0">
                <a:solidFill>
                  <a:srgbClr val="000000"/>
                </a:solidFill>
                <a:latin typeface="+mj-lt"/>
                <a:ea typeface="+mj-ea"/>
                <a:cs typeface="+mj-cs"/>
                <a:sym typeface="Calibri"/>
              </a:rPr>
              <a:t>L’approche Une Seule Santé encourage la communication et la collaboration entre la santé publique, la santé animale, et d’autres secteurs pour obtenir de meilleurs résultats en matière de santé publique</a:t>
            </a:r>
          </a:p>
          <a:p>
            <a:pPr marL="254000" indent="-254000" fontAlgn="auto">
              <a:spcAft>
                <a:spcPts val="0"/>
              </a:spcAft>
              <a:buClr>
                <a:srgbClr val="65A000"/>
              </a:buClr>
              <a:buSzPct val="100000"/>
              <a:defRPr sz="2500">
                <a:latin typeface="+mj-lt"/>
                <a:ea typeface="+mj-ea"/>
                <a:cs typeface="+mj-cs"/>
                <a:sym typeface="Source Sans Pro Regular"/>
              </a:defRPr>
            </a:pPr>
            <a:endParaRPr lang="en-US" sz="2200" dirty="0">
              <a:solidFill>
                <a:srgbClr val="000000"/>
              </a:solidFill>
              <a:latin typeface="+mj-lt"/>
              <a:ea typeface="+mj-ea"/>
              <a:cs typeface="+mj-cs"/>
              <a:sym typeface="Calibri"/>
            </a:endParaRPr>
          </a:p>
        </p:txBody>
      </p:sp>
      <p:sp>
        <p:nvSpPr>
          <p:cNvPr id="6" name="Rounded Rectangle 4">
            <a:extLst>
              <a:ext uri="{FF2B5EF4-FFF2-40B4-BE49-F238E27FC236}">
                <a16:creationId xmlns:a16="http://schemas.microsoft.com/office/drawing/2014/main" id="{ECC941F8-8FB3-3B8D-A098-DDF73969D915}"/>
              </a:ext>
            </a:extLst>
          </p:cNvPr>
          <p:cNvSpPr/>
          <p:nvPr/>
        </p:nvSpPr>
        <p:spPr>
          <a:xfrm flipV="1">
            <a:off x="51484" y="1782415"/>
            <a:ext cx="228826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0751292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4" name="Group 9"/>
          <p:cNvGrpSpPr/>
          <p:nvPr/>
        </p:nvGrpSpPr>
        <p:grpSpPr>
          <a:xfrm>
            <a:off x="1241796" y="2780928"/>
            <a:ext cx="6453319" cy="3098662"/>
            <a:chOff x="0" y="0"/>
            <a:chExt cx="8604424" cy="4131548"/>
          </a:xfrm>
        </p:grpSpPr>
        <p:pic>
          <p:nvPicPr>
            <p:cNvPr id="562" name="Picture 6" descr="Picture 6"/>
            <p:cNvPicPr>
              <a:picLocks noChangeAspect="1"/>
            </p:cNvPicPr>
            <p:nvPr/>
          </p:nvPicPr>
          <p:blipFill>
            <a:blip r:embed="rId3"/>
            <a:stretch>
              <a:fillRect/>
            </a:stretch>
          </p:blipFill>
          <p:spPr>
            <a:xfrm>
              <a:off x="0" y="0"/>
              <a:ext cx="7388384" cy="4131548"/>
            </a:xfrm>
            <a:prstGeom prst="rect">
              <a:avLst/>
            </a:prstGeom>
            <a:ln w="12700" cap="flat">
              <a:noFill/>
              <a:miter lim="400000"/>
            </a:ln>
            <a:effectLst/>
          </p:spPr>
        </p:pic>
        <p:sp>
          <p:nvSpPr>
            <p:cNvPr id="563" name="TextBox 7"/>
            <p:cNvSpPr txBox="1"/>
            <p:nvPr/>
          </p:nvSpPr>
          <p:spPr>
            <a:xfrm>
              <a:off x="6429856" y="2246246"/>
              <a:ext cx="2174568" cy="6463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t">
              <a:spAutoFit/>
            </a:bodyPr>
            <a:lstStyle>
              <a:lvl1pPr>
                <a:defRPr sz="1200">
                  <a:latin typeface="+mj-lt"/>
                  <a:ea typeface="+mj-ea"/>
                  <a:cs typeface="+mj-cs"/>
                  <a:sym typeface="Source Sans Pro Regular"/>
                </a:defRPr>
              </a:lvl1pPr>
            </a:lstStyle>
            <a:p>
              <a:r>
                <a:rPr sz="900" dirty="0"/>
                <a:t>From </a:t>
              </a:r>
              <a:r>
                <a:rPr sz="900" dirty="0" err="1"/>
                <a:t>P.Formenty</a:t>
              </a:r>
              <a:r>
                <a:rPr sz="900" dirty="0"/>
                <a:t>, in </a:t>
              </a:r>
              <a:r>
                <a:rPr sz="900" dirty="0" err="1"/>
                <a:t>Karesk</a:t>
              </a:r>
              <a:r>
                <a:rPr sz="900" dirty="0"/>
                <a:t> and </a:t>
              </a:r>
              <a:r>
                <a:rPr sz="900" dirty="0" err="1"/>
                <a:t>coll</a:t>
              </a:r>
              <a:r>
                <a:rPr sz="900" dirty="0"/>
                <a:t>, 2012, Ecology of Zoonosis, The Lancet</a:t>
              </a:r>
            </a:p>
          </p:txBody>
        </p:sp>
      </p:grpSp>
      <p:sp>
        <p:nvSpPr>
          <p:cNvPr id="565" name="TextBox 1"/>
          <p:cNvSpPr txBox="1"/>
          <p:nvPr/>
        </p:nvSpPr>
        <p:spPr>
          <a:xfrm>
            <a:off x="4291966" y="5235971"/>
            <a:ext cx="35298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rIns="34289">
            <a:spAutoFit/>
          </a:bodyPr>
          <a:lstStyle>
            <a:lvl1pPr>
              <a:defRPr sz="1300">
                <a:latin typeface="+mj-lt"/>
                <a:ea typeface="+mj-ea"/>
                <a:cs typeface="+mj-cs"/>
                <a:sym typeface="Source Sans Pro Regular"/>
              </a:defRPr>
            </a:lvl1pPr>
          </a:lstStyle>
          <a:p>
            <a:r>
              <a:rPr sz="975" dirty="0"/>
              <a:t>Days</a:t>
            </a:r>
          </a:p>
        </p:txBody>
      </p:sp>
      <p:sp>
        <p:nvSpPr>
          <p:cNvPr id="566" name="ZoneTexte 2"/>
          <p:cNvSpPr txBox="1"/>
          <p:nvPr/>
        </p:nvSpPr>
        <p:spPr>
          <a:xfrm>
            <a:off x="424030" y="1276240"/>
            <a:ext cx="8088851"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p>
            <a:pPr algn="ctr">
              <a:defRPr sz="2000">
                <a:latin typeface="+mj-lt"/>
                <a:ea typeface="+mj-ea"/>
                <a:cs typeface="+mj-cs"/>
                <a:sym typeface="Source Sans Pro Regular"/>
              </a:defRPr>
            </a:pPr>
            <a:r>
              <a:rPr lang="fr-FR" sz="1600" dirty="0"/>
              <a:t>En surveillant et en agissant conjointement </a:t>
            </a:r>
            <a:r>
              <a:rPr lang="fr-FR" sz="1600" u="sng" dirty="0"/>
              <a:t>avant </a:t>
            </a:r>
            <a:r>
              <a:rPr lang="fr-FR" sz="1600" dirty="0"/>
              <a:t>que l'agent pathologique n'ait atteint sa capacité à s'amplifier dans les populations humaines, il est possible d'anticiper les maladies, de les contrôler plus facilement et rapidement et de prévenir les épidémies</a:t>
            </a:r>
            <a:r>
              <a:rPr lang="fr-FR" sz="1500" dirty="0"/>
              <a:t>.</a:t>
            </a:r>
            <a:endParaRPr sz="1500" dirty="0"/>
          </a:p>
        </p:txBody>
      </p:sp>
      <p:sp>
        <p:nvSpPr>
          <p:cNvPr id="567" name="Title 7"/>
          <p:cNvSpPr txBox="1">
            <a:spLocks noGrp="1"/>
          </p:cNvSpPr>
          <p:nvPr>
            <p:ph type="title"/>
          </p:nvPr>
        </p:nvSpPr>
        <p:spPr>
          <a:xfrm>
            <a:off x="0" y="-18139"/>
            <a:ext cx="7302209" cy="620688"/>
          </a:xfrm>
          <a:prstGeom prst="rect">
            <a:avLst/>
          </a:prstGeom>
        </p:spPr>
        <p:txBody>
          <a:bodyPr>
            <a:noAutofit/>
          </a:bodyPr>
          <a:lstStyle/>
          <a:p>
            <a:r>
              <a:rPr lang="fr-FR" sz="2600" dirty="0"/>
              <a:t>Interface Homme-Ani</a:t>
            </a:r>
            <a:r>
              <a:rPr sz="2600" dirty="0"/>
              <a:t>mal-</a:t>
            </a:r>
            <a:r>
              <a:rPr lang="fr-FR" sz="2600" dirty="0"/>
              <a:t>E</a:t>
            </a:r>
            <a:r>
              <a:rPr sz="2600" dirty="0" err="1"/>
              <a:t>nviron</a:t>
            </a:r>
            <a:r>
              <a:rPr lang="fr-FR" sz="2600" dirty="0"/>
              <a:t>ne</a:t>
            </a:r>
            <a:r>
              <a:rPr sz="2600" dirty="0" err="1"/>
              <a:t>ment</a:t>
            </a:r>
            <a:endParaRPr sz="2600" dirty="0"/>
          </a:p>
        </p:txBody>
      </p:sp>
    </p:spTree>
    <p:extLst>
      <p:ext uri="{BB962C8B-B14F-4D97-AF65-F5344CB8AC3E}">
        <p14:creationId xmlns:p14="http://schemas.microsoft.com/office/powerpoint/2010/main" val="386115659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3131840" y="4401312"/>
            <a:ext cx="5400600" cy="5984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n-US" altLang="en-US" sz="1200" b="1">
              <a:latin typeface="+mj-lt"/>
            </a:endParaRPr>
          </a:p>
        </p:txBody>
      </p:sp>
      <p:sp>
        <p:nvSpPr>
          <p:cNvPr id="25603" name="Rectangle 5"/>
          <p:cNvSpPr>
            <a:spLocks noChangeArrowheads="1"/>
          </p:cNvSpPr>
          <p:nvPr/>
        </p:nvSpPr>
        <p:spPr bwMode="auto">
          <a:xfrm>
            <a:off x="3131840" y="1040139"/>
            <a:ext cx="576064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auto" hangingPunct="0">
              <a:spcBef>
                <a:spcPts val="0"/>
              </a:spcBef>
              <a:spcAft>
                <a:spcPts val="0"/>
              </a:spcAft>
              <a:buNone/>
            </a:pPr>
            <a:r>
              <a:rPr lang="fr-FR" altLang="en-US" sz="1800" b="1" dirty="0">
                <a:solidFill>
                  <a:srgbClr val="C00000"/>
                </a:solidFill>
                <a:latin typeface="+mj-lt"/>
                <a:ea typeface="+mj-ea"/>
                <a:cs typeface="+mj-cs"/>
                <a:sym typeface="Source Sans Pro Regular"/>
              </a:rPr>
              <a:t>Les épidémiologistes utilisent un modèle pour étudier les maladies infectieuses et leur propagation qui implique le microbe qui cause la maladie, l’organisme qui abrite la maladie et les facteurs externes qui causent ou permettent la transmission de la maladie</a:t>
            </a:r>
            <a:r>
              <a:rPr lang="en-US" altLang="en-US" sz="1800" b="1" dirty="0">
                <a:solidFill>
                  <a:srgbClr val="C00000"/>
                </a:solidFill>
                <a:latin typeface="+mj-lt"/>
                <a:ea typeface="+mj-ea"/>
                <a:cs typeface="+mj-cs"/>
                <a:sym typeface="Source Sans Pro Regular"/>
              </a:rPr>
              <a:t>. </a:t>
            </a:r>
            <a:r>
              <a:rPr lang="fr-FR" altLang="en-US" sz="1800" b="1" dirty="0">
                <a:solidFill>
                  <a:srgbClr val="C00000"/>
                </a:solidFill>
                <a:latin typeface="+mj-lt"/>
                <a:ea typeface="+mj-ea"/>
                <a:cs typeface="+mj-cs"/>
                <a:sym typeface="Source Sans Pro Regular"/>
              </a:rPr>
              <a:t>Par quelle expression ce modèle est-il désigné ?</a:t>
            </a:r>
          </a:p>
        </p:txBody>
      </p:sp>
      <p:sp>
        <p:nvSpPr>
          <p:cNvPr id="25605" name="Rectangle 4"/>
          <p:cNvSpPr>
            <a:spLocks noChangeArrowheads="1"/>
          </p:cNvSpPr>
          <p:nvPr/>
        </p:nvSpPr>
        <p:spPr bwMode="auto">
          <a:xfrm>
            <a:off x="3131840" y="3467052"/>
            <a:ext cx="5616624" cy="234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lnSpc>
                <a:spcPct val="150000"/>
              </a:lnSpc>
              <a:spcBef>
                <a:spcPct val="0"/>
              </a:spcBef>
              <a:buFont typeface="Calibri" pitchFamily="34" charset="0"/>
              <a:buAutoNum type="alphaUcPeriod"/>
            </a:pPr>
            <a:r>
              <a:rPr lang="fr-FR" altLang="en-US" sz="2000" dirty="0">
                <a:latin typeface="+mj-lt"/>
              </a:rPr>
              <a:t>Triade Hôte, vecteur, transmission.</a:t>
            </a:r>
          </a:p>
          <a:p>
            <a:pPr eaLnBrk="1" hangingPunct="1">
              <a:lnSpc>
                <a:spcPct val="150000"/>
              </a:lnSpc>
              <a:spcBef>
                <a:spcPct val="0"/>
              </a:spcBef>
              <a:buFont typeface="Calibri" pitchFamily="34" charset="0"/>
              <a:buAutoNum type="alphaUcPeriod"/>
            </a:pPr>
            <a:r>
              <a:rPr lang="fr-FR" altLang="en-US" sz="2000" dirty="0">
                <a:latin typeface="+mj-lt"/>
              </a:rPr>
              <a:t>Triade Transmission, hôte, environnement.</a:t>
            </a:r>
          </a:p>
          <a:p>
            <a:pPr eaLnBrk="1" hangingPunct="1">
              <a:lnSpc>
                <a:spcPct val="150000"/>
              </a:lnSpc>
              <a:spcBef>
                <a:spcPct val="0"/>
              </a:spcBef>
              <a:buFont typeface="Calibri" pitchFamily="34" charset="0"/>
              <a:buAutoNum type="alphaUcPeriod"/>
            </a:pPr>
            <a:r>
              <a:rPr lang="fr-FR" altLang="en-US" sz="2000" dirty="0">
                <a:latin typeface="+mj-lt"/>
              </a:rPr>
              <a:t>Triade Hôte, agent, environnement.</a:t>
            </a:r>
          </a:p>
          <a:p>
            <a:pPr eaLnBrk="1" hangingPunct="1">
              <a:lnSpc>
                <a:spcPct val="150000"/>
              </a:lnSpc>
              <a:spcBef>
                <a:spcPct val="0"/>
              </a:spcBef>
              <a:buFont typeface="Calibri" pitchFamily="34" charset="0"/>
              <a:buAutoNum type="alphaUcPeriod"/>
            </a:pPr>
            <a:r>
              <a:rPr lang="fr-FR" altLang="en-US" sz="2000" dirty="0">
                <a:latin typeface="+mj-lt"/>
              </a:rPr>
              <a:t>Triade Organisme, transmission, environnement.</a:t>
            </a:r>
          </a:p>
        </p:txBody>
      </p:sp>
      <p:pic>
        <p:nvPicPr>
          <p:cNvPr id="9" name="Picture 8" descr="Checkmark indicating the correct answer."/>
          <p:cNvPicPr>
            <a:picLocks noChangeAspect="1"/>
          </p:cNvPicPr>
          <p:nvPr/>
        </p:nvPicPr>
        <p:blipFill>
          <a:blip r:embed="rId3" cstate="print">
            <a:clrChange>
              <a:clrFrom>
                <a:srgbClr val="FFFFFF"/>
              </a:clrFrom>
              <a:clrTo>
                <a:srgbClr val="FFFFFF">
                  <a:alpha val="0"/>
                </a:srgbClr>
              </a:clrTo>
            </a:clrChange>
          </a:blip>
          <a:stretch>
            <a:fillRect/>
          </a:stretch>
        </p:blipFill>
        <p:spPr>
          <a:xfrm>
            <a:off x="2472842" y="4411073"/>
            <a:ext cx="609600" cy="455612"/>
          </a:xfrm>
          <a:prstGeom prst="rect">
            <a:avLst/>
          </a:prstGeom>
        </p:spPr>
      </p:pic>
      <p:pic>
        <p:nvPicPr>
          <p:cNvPr id="25608" name="Picture 2" descr="Noteboard and checkmark inside a circle."/>
          <p:cNvPicPr>
            <a:picLocks noChangeAspect="1" noChangeArrowheads="1"/>
          </p:cNvPicPr>
          <p:nvPr/>
        </p:nvPicPr>
        <p:blipFill>
          <a:blip r:embed="rId4" cstate="print"/>
          <a:srcRect/>
          <a:stretch>
            <a:fillRect/>
          </a:stretch>
        </p:blipFill>
        <p:spPr bwMode="auto">
          <a:xfrm>
            <a:off x="534510" y="2030620"/>
            <a:ext cx="741363"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9" name="Slide Number Placeholder 1"/>
          <p:cNvSpPr txBox="1">
            <a:spLocks/>
          </p:cNvSpPr>
          <p:nvPr/>
        </p:nvSpPr>
        <p:spPr bwMode="auto">
          <a:xfrm>
            <a:off x="6592294" y="6061082"/>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DABE1BEC-84D4-422F-ACDD-599318A3E69C}" type="slidenum">
              <a:rPr lang="en-US" altLang="en-US" sz="1400">
                <a:solidFill>
                  <a:srgbClr val="0039A6"/>
                </a:solidFill>
                <a:latin typeface="Myriad Web Pro" charset="0"/>
              </a:rPr>
              <a:pPr algn="r" eaLnBrk="1" hangingPunct="1">
                <a:spcBef>
                  <a:spcPct val="0"/>
                </a:spcBef>
                <a:buFontTx/>
                <a:buNone/>
              </a:pPr>
              <a:t>32</a:t>
            </a:fld>
            <a:endParaRPr lang="en-US" altLang="en-US" sz="1400">
              <a:solidFill>
                <a:srgbClr val="0039A6"/>
              </a:solidFill>
              <a:latin typeface="Myriad Web Pro" charset="0"/>
            </a:endParaRPr>
          </a:p>
        </p:txBody>
      </p:sp>
      <p:sp>
        <p:nvSpPr>
          <p:cNvPr id="11" name="Rounded Rectangle 3">
            <a:extLst>
              <a:ext uri="{FF2B5EF4-FFF2-40B4-BE49-F238E27FC236}">
                <a16:creationId xmlns:a16="http://schemas.microsoft.com/office/drawing/2014/main" id="{9CC2429E-1D9B-1FBA-DE0E-15C19187CD77}"/>
              </a:ext>
            </a:extLst>
          </p:cNvPr>
          <p:cNvSpPr/>
          <p:nvPr/>
        </p:nvSpPr>
        <p:spPr>
          <a:xfrm flipV="1">
            <a:off x="107504" y="168267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12" name="TextBox 7"/>
          <p:cNvSpPr txBox="1">
            <a:spLocks noChangeArrowheads="1"/>
          </p:cNvSpPr>
          <p:nvPr/>
        </p:nvSpPr>
        <p:spPr bwMode="auto">
          <a:xfrm>
            <a:off x="10177" y="533246"/>
            <a:ext cx="28350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sz="2800" b="1" dirty="0">
                <a:solidFill>
                  <a:schemeClr val="bg1"/>
                </a:solidFill>
                <a:latin typeface="+mn-lt"/>
              </a:rPr>
              <a:t>Vérification des connaissances </a:t>
            </a:r>
          </a:p>
        </p:txBody>
      </p:sp>
    </p:spTree>
    <p:extLst>
      <p:ext uri="{BB962C8B-B14F-4D97-AF65-F5344CB8AC3E}">
        <p14:creationId xmlns:p14="http://schemas.microsoft.com/office/powerpoint/2010/main" val="40402685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681" y="225784"/>
            <a:ext cx="2792288" cy="1932378"/>
          </a:xfrm>
        </p:spPr>
        <p:txBody>
          <a:bodyPr>
            <a:normAutofit/>
          </a:bodyPr>
          <a:lstStyle/>
          <a:p>
            <a:r>
              <a:rPr lang="en-US" altLang="en-US" b="1" dirty="0">
                <a:solidFill>
                  <a:schemeClr val="bg1"/>
                </a:solidFill>
              </a:rPr>
              <a:t>4. </a:t>
            </a:r>
            <a:r>
              <a:rPr lang="fr-FR" altLang="en-US" b="1" dirty="0">
                <a:solidFill>
                  <a:schemeClr val="bg1"/>
                </a:solidFill>
              </a:rPr>
              <a:t>Principales mesures de l’épidémiologique</a:t>
            </a:r>
          </a:p>
        </p:txBody>
      </p:sp>
      <p:pic>
        <p:nvPicPr>
          <p:cNvPr id="20483" name="Picture 4" descr="Chart and magnifying glass inside a circle."/>
          <p:cNvPicPr>
            <a:picLocks noChangeAspect="1"/>
          </p:cNvPicPr>
          <p:nvPr/>
        </p:nvPicPr>
        <p:blipFill>
          <a:blip r:embed="rId3" cstate="print"/>
          <a:srcRect/>
          <a:stretch>
            <a:fillRect/>
          </a:stretch>
        </p:blipFill>
        <p:spPr bwMode="auto">
          <a:xfrm>
            <a:off x="4397563" y="1988840"/>
            <a:ext cx="3200400"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Slide Number Placeholder 1"/>
          <p:cNvSpPr txBox="1">
            <a:spLocks/>
          </p:cNvSpPr>
          <p:nvPr/>
        </p:nvSpPr>
        <p:spPr bwMode="auto">
          <a:xfrm>
            <a:off x="6553200" y="61722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1CA2445C-6925-4030-BB02-15D3B5B116C1}" type="slidenum">
              <a:rPr lang="en-US" altLang="en-US" sz="1400">
                <a:solidFill>
                  <a:srgbClr val="0039A6"/>
                </a:solidFill>
                <a:latin typeface="Myriad Web Pro" charset="0"/>
              </a:rPr>
              <a:pPr algn="r" eaLnBrk="1" hangingPunct="1">
                <a:spcBef>
                  <a:spcPct val="0"/>
                </a:spcBef>
                <a:buFontTx/>
                <a:buNone/>
              </a:pPr>
              <a:t>33</a:t>
            </a:fld>
            <a:endParaRPr lang="en-US" altLang="en-US" sz="1400">
              <a:solidFill>
                <a:srgbClr val="0039A6"/>
              </a:solidFill>
              <a:latin typeface="Myriad Web Pro" charset="0"/>
            </a:endParaRPr>
          </a:p>
        </p:txBody>
      </p:sp>
      <p:sp>
        <p:nvSpPr>
          <p:cNvPr id="6" name="Rounded Rectangle 3">
            <a:extLst>
              <a:ext uri="{FF2B5EF4-FFF2-40B4-BE49-F238E27FC236}">
                <a16:creationId xmlns:a16="http://schemas.microsoft.com/office/drawing/2014/main" id="{9CC2429E-1D9B-1FBA-DE0E-15C19187CD77}"/>
              </a:ext>
            </a:extLst>
          </p:cNvPr>
          <p:cNvSpPr/>
          <p:nvPr/>
        </p:nvSpPr>
        <p:spPr>
          <a:xfrm flipV="1">
            <a:off x="179512" y="2158162"/>
            <a:ext cx="2016224" cy="46702"/>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031806797"/>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3640"/>
            <a:ext cx="2736304" cy="1932378"/>
          </a:xfrm>
        </p:spPr>
        <p:txBody>
          <a:bodyPr>
            <a:normAutofit/>
          </a:bodyPr>
          <a:lstStyle/>
          <a:p>
            <a:r>
              <a:rPr lang="fr-FR" sz="2800" b="1" dirty="0">
                <a:solidFill>
                  <a:schemeClr val="bg1"/>
                </a:solidFill>
                <a:ea typeface="Arial" charset="0"/>
                <a:cs typeface="Arial" charset="0"/>
              </a:rPr>
              <a:t>Mesures de la fréquence d’une maladie</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34</a:t>
            </a:fld>
            <a:endParaRPr lang="en-US" altLang="en-US"/>
          </a:p>
        </p:txBody>
      </p:sp>
      <p:sp>
        <p:nvSpPr>
          <p:cNvPr id="4" name="TextBox 9"/>
          <p:cNvSpPr txBox="1">
            <a:spLocks noChangeArrowheads="1"/>
          </p:cNvSpPr>
          <p:nvPr/>
        </p:nvSpPr>
        <p:spPr bwMode="auto">
          <a:xfrm>
            <a:off x="2987824" y="1268760"/>
            <a:ext cx="5904656" cy="372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ts val="1200"/>
              </a:spcBef>
              <a:buNone/>
            </a:pPr>
            <a:endParaRPr lang="en-US" altLang="en-US" sz="2400" b="1" dirty="0">
              <a:latin typeface="+mn-lt"/>
            </a:endParaRPr>
          </a:p>
          <a:p>
            <a:pPr>
              <a:spcBef>
                <a:spcPts val="1200"/>
              </a:spcBef>
              <a:buNone/>
            </a:pPr>
            <a:r>
              <a:rPr lang="fr-FR" sz="2000" u="sng" kern="0" dirty="0">
                <a:solidFill>
                  <a:srgbClr val="65A000"/>
                </a:solidFill>
                <a:latin typeface="+mj-lt"/>
              </a:rPr>
              <a:t>Incidence </a:t>
            </a:r>
            <a:r>
              <a:rPr lang="fr-FR" sz="2000" kern="0" dirty="0">
                <a:solidFill>
                  <a:srgbClr val="65A000"/>
                </a:solidFill>
                <a:latin typeface="+mj-lt"/>
              </a:rPr>
              <a:t>: </a:t>
            </a:r>
            <a:r>
              <a:rPr lang="fr-FR" sz="2000" kern="0" dirty="0">
                <a:latin typeface="+mj-lt"/>
              </a:rPr>
              <a:t>nombre de nouveaux cas d’une maladie dans une population donnée sur une période spécifique</a:t>
            </a:r>
          </a:p>
          <a:p>
            <a:pPr>
              <a:spcBef>
                <a:spcPts val="1200"/>
              </a:spcBef>
              <a:buNone/>
            </a:pPr>
            <a:endParaRPr lang="fr-FR" sz="2400" kern="0" dirty="0">
              <a:latin typeface="+mj-lt"/>
            </a:endParaRPr>
          </a:p>
          <a:p>
            <a:pPr algn="ctr">
              <a:spcBef>
                <a:spcPts val="0"/>
              </a:spcBef>
              <a:buNone/>
            </a:pPr>
            <a:r>
              <a:rPr lang="fr-FR" sz="1600" u="sng" kern="0" dirty="0">
                <a:latin typeface="+mj-lt"/>
              </a:rPr>
              <a:t>Nombre de nouveaux cas de VIH  dans le pays X en 2017</a:t>
            </a:r>
          </a:p>
          <a:p>
            <a:pPr algn="ctr">
              <a:spcBef>
                <a:spcPts val="0"/>
              </a:spcBef>
              <a:buNone/>
            </a:pPr>
            <a:r>
              <a:rPr lang="fr-FR" sz="1800" kern="0" dirty="0">
                <a:latin typeface="+mj-lt"/>
              </a:rPr>
              <a:t>         Population totale menacée par le VIH  dans le pays X en 2017</a:t>
            </a:r>
          </a:p>
          <a:p>
            <a:pPr>
              <a:spcBef>
                <a:spcPts val="0"/>
              </a:spcBef>
              <a:buNone/>
            </a:pPr>
            <a:endParaRPr lang="en-US" sz="2800" kern="0" dirty="0"/>
          </a:p>
          <a:p>
            <a:pPr>
              <a:spcBef>
                <a:spcPct val="0"/>
              </a:spcBef>
              <a:buNone/>
            </a:pPr>
            <a:endParaRPr lang="en-US" altLang="en-US" sz="2400" b="1" dirty="0">
              <a:latin typeface="+mn-lt"/>
            </a:endParaRPr>
          </a:p>
        </p:txBody>
      </p:sp>
      <p:sp>
        <p:nvSpPr>
          <p:cNvPr id="6" name="Rounded Rectangle 3">
            <a:extLst>
              <a:ext uri="{FF2B5EF4-FFF2-40B4-BE49-F238E27FC236}">
                <a16:creationId xmlns:a16="http://schemas.microsoft.com/office/drawing/2014/main" id="{9CC2429E-1D9B-1FBA-DE0E-15C19187CD77}"/>
              </a:ext>
            </a:extLst>
          </p:cNvPr>
          <p:cNvSpPr/>
          <p:nvPr/>
        </p:nvSpPr>
        <p:spPr>
          <a:xfrm flipV="1">
            <a:off x="107504" y="168267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3180555574"/>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07" y="-136916"/>
            <a:ext cx="3418473" cy="1932378"/>
          </a:xfrm>
        </p:spPr>
        <p:txBody>
          <a:bodyPr>
            <a:normAutofit/>
          </a:bodyPr>
          <a:lstStyle/>
          <a:p>
            <a:r>
              <a:rPr lang="fr-FR" sz="2800" b="1" dirty="0">
                <a:solidFill>
                  <a:schemeClr val="bg1"/>
                </a:solidFill>
                <a:latin typeface="Arial" charset="0"/>
                <a:ea typeface="Arial" charset="0"/>
                <a:cs typeface="Arial" charset="0"/>
              </a:rPr>
              <a:t>Mesures de la fréquence d’une </a:t>
            </a:r>
            <a:r>
              <a:rPr lang="fr-FR" sz="2800" b="1" dirty="0">
                <a:solidFill>
                  <a:schemeClr val="bg1"/>
                </a:solidFill>
                <a:ea typeface="Arial" charset="0"/>
                <a:cs typeface="Arial" charset="0"/>
              </a:rPr>
              <a:t>maladie</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35</a:t>
            </a:fld>
            <a:endParaRPr lang="en-US" altLang="en-US"/>
          </a:p>
        </p:txBody>
      </p:sp>
      <p:sp>
        <p:nvSpPr>
          <p:cNvPr id="4" name="TextBox 9"/>
          <p:cNvSpPr txBox="1">
            <a:spLocks noChangeArrowheads="1"/>
          </p:cNvSpPr>
          <p:nvPr/>
        </p:nvSpPr>
        <p:spPr bwMode="auto">
          <a:xfrm>
            <a:off x="3059832" y="1340768"/>
            <a:ext cx="5559532" cy="3801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ts val="1200"/>
              </a:spcBef>
              <a:buNone/>
            </a:pPr>
            <a:endParaRPr lang="en-US" sz="2800" b="1" u="sng" kern="0" dirty="0"/>
          </a:p>
          <a:p>
            <a:pPr>
              <a:spcBef>
                <a:spcPts val="1200"/>
              </a:spcBef>
              <a:buNone/>
            </a:pPr>
            <a:r>
              <a:rPr lang="fr-FR" sz="2200" u="sng" kern="0" dirty="0">
                <a:solidFill>
                  <a:srgbClr val="65A000"/>
                </a:solidFill>
                <a:latin typeface="+mj-lt"/>
              </a:rPr>
              <a:t>Prévalence </a:t>
            </a:r>
            <a:r>
              <a:rPr lang="fr-FR" sz="2200" kern="0" dirty="0">
                <a:solidFill>
                  <a:srgbClr val="65A000"/>
                </a:solidFill>
                <a:latin typeface="+mj-lt"/>
              </a:rPr>
              <a:t>: </a:t>
            </a:r>
            <a:r>
              <a:rPr lang="fr-FR" sz="2200" dirty="0">
                <a:solidFill>
                  <a:srgbClr val="000000"/>
                </a:solidFill>
                <a:latin typeface="+mj-lt"/>
                <a:ea typeface="+mj-ea"/>
                <a:cs typeface="+mj-cs"/>
                <a:sym typeface="Calibri"/>
              </a:rPr>
              <a:t>proportion de la population avec une maladie ou un attribut au cours d’une date ou d’une période de temps donnée</a:t>
            </a:r>
          </a:p>
          <a:p>
            <a:pPr>
              <a:spcBef>
                <a:spcPts val="1200"/>
              </a:spcBef>
              <a:buNone/>
            </a:pPr>
            <a:endParaRPr lang="en-US" sz="2800" kern="0" dirty="0"/>
          </a:p>
          <a:p>
            <a:pPr algn="ctr">
              <a:spcBef>
                <a:spcPts val="600"/>
              </a:spcBef>
              <a:buNone/>
            </a:pPr>
            <a:r>
              <a:rPr lang="en-US" sz="2400" kern="0" dirty="0"/>
              <a:t> </a:t>
            </a:r>
            <a:r>
              <a:rPr lang="fr-FR" sz="1600" u="sng" dirty="0">
                <a:solidFill>
                  <a:srgbClr val="000000"/>
                </a:solidFill>
                <a:latin typeface="+mj-lt"/>
                <a:ea typeface="+mj-ea"/>
                <a:cs typeface="+mj-cs"/>
                <a:sym typeface="Calibri"/>
              </a:rPr>
              <a:t>Nombre total de cas de VIH dans un pays X en 2017</a:t>
            </a:r>
          </a:p>
          <a:p>
            <a:pPr algn="ctr">
              <a:spcBef>
                <a:spcPts val="0"/>
              </a:spcBef>
              <a:buNone/>
            </a:pPr>
            <a:r>
              <a:rPr lang="fr-FR" sz="2400" kern="0" dirty="0"/>
              <a:t>   </a:t>
            </a:r>
            <a:r>
              <a:rPr lang="fr-FR" sz="1800" kern="0" dirty="0"/>
              <a:t>Population totale du pays X  au milieu de l’année 2017</a:t>
            </a:r>
          </a:p>
          <a:p>
            <a:pPr>
              <a:spcBef>
                <a:spcPct val="0"/>
              </a:spcBef>
              <a:buNone/>
            </a:pPr>
            <a:endParaRPr lang="en-US" altLang="en-US" sz="2400" b="1" dirty="0">
              <a:latin typeface="+mn-lt"/>
            </a:endParaRPr>
          </a:p>
        </p:txBody>
      </p:sp>
      <p:sp>
        <p:nvSpPr>
          <p:cNvPr id="6" name="Rounded Rectangle 3">
            <a:extLst>
              <a:ext uri="{FF2B5EF4-FFF2-40B4-BE49-F238E27FC236}">
                <a16:creationId xmlns:a16="http://schemas.microsoft.com/office/drawing/2014/main" id="{9CC2429E-1D9B-1FBA-DE0E-15C19187CD77}"/>
              </a:ext>
            </a:extLst>
          </p:cNvPr>
          <p:cNvSpPr/>
          <p:nvPr/>
        </p:nvSpPr>
        <p:spPr>
          <a:xfrm flipV="1">
            <a:off x="107504" y="168267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67408532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32" y="116632"/>
            <a:ext cx="2773083" cy="1932378"/>
          </a:xfrm>
        </p:spPr>
        <p:txBody>
          <a:bodyPr>
            <a:normAutofit/>
          </a:bodyPr>
          <a:lstStyle/>
          <a:p>
            <a:r>
              <a:rPr lang="fr-FR" sz="2800" b="1" dirty="0">
                <a:solidFill>
                  <a:schemeClr val="bg1"/>
                </a:solidFill>
                <a:ea typeface="Arial" charset="0"/>
                <a:cs typeface="Arial" charset="0"/>
              </a:rPr>
              <a:t>Mesures de la fréquence d’une maladie </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36</a:t>
            </a:fld>
            <a:endParaRPr lang="en-US" altLang="en-US"/>
          </a:p>
        </p:txBody>
      </p:sp>
      <p:sp>
        <p:nvSpPr>
          <p:cNvPr id="4" name="TextBox 9"/>
          <p:cNvSpPr txBox="1">
            <a:spLocks noChangeArrowheads="1"/>
          </p:cNvSpPr>
          <p:nvPr/>
        </p:nvSpPr>
        <p:spPr bwMode="auto">
          <a:xfrm>
            <a:off x="2915815" y="2049010"/>
            <a:ext cx="6228185"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ts val="1200"/>
              </a:spcBef>
              <a:buNone/>
            </a:pPr>
            <a:endParaRPr lang="en-US" altLang="en-US" sz="2400" b="1" dirty="0">
              <a:latin typeface="+mn-lt"/>
            </a:endParaRPr>
          </a:p>
          <a:p>
            <a:pPr fontAlgn="auto" hangingPunct="0">
              <a:spcBef>
                <a:spcPts val="600"/>
              </a:spcBef>
              <a:spcAft>
                <a:spcPts val="0"/>
              </a:spcAft>
              <a:buNone/>
            </a:pPr>
            <a:r>
              <a:rPr lang="fr-FR" altLang="en-US" sz="2000" u="sng" dirty="0">
                <a:solidFill>
                  <a:srgbClr val="65A000"/>
                </a:solidFill>
                <a:latin typeface="+mj-lt"/>
                <a:ea typeface="+mj-ea"/>
                <a:cs typeface="+mj-cs"/>
                <a:sym typeface="Calibri"/>
              </a:rPr>
              <a:t>Taux d’attaque : </a:t>
            </a:r>
            <a:r>
              <a:rPr lang="fr-FR" altLang="en-US" sz="2000" dirty="0">
                <a:solidFill>
                  <a:srgbClr val="000000"/>
                </a:solidFill>
                <a:latin typeface="+mj-lt"/>
                <a:ea typeface="+mj-ea"/>
                <a:cs typeface="+mj-cs"/>
                <a:sym typeface="Calibri"/>
              </a:rPr>
              <a:t>proportion de personnes exposées à l’agent infectieux qui tombent malades</a:t>
            </a:r>
          </a:p>
          <a:p>
            <a:pPr>
              <a:spcBef>
                <a:spcPts val="600"/>
              </a:spcBef>
              <a:buNone/>
            </a:pPr>
            <a:endParaRPr lang="en-US" altLang="en-US" sz="1600" dirty="0"/>
          </a:p>
          <a:p>
            <a:pPr algn="ctr">
              <a:spcBef>
                <a:spcPts val="0"/>
              </a:spcBef>
              <a:buNone/>
            </a:pPr>
            <a:r>
              <a:rPr lang="en-US" altLang="en-US" sz="1400" u="sng" dirty="0" err="1"/>
              <a:t>Nombre</a:t>
            </a:r>
            <a:r>
              <a:rPr lang="en-US" altLang="en-US" sz="1400" u="sng" dirty="0"/>
              <a:t> de </a:t>
            </a:r>
            <a:r>
              <a:rPr lang="en-US" altLang="en-US" sz="1400" u="sng" dirty="0" err="1"/>
              <a:t>personnes</a:t>
            </a:r>
            <a:r>
              <a:rPr lang="en-US" altLang="en-US" sz="1400" u="sng" dirty="0"/>
              <a:t> </a:t>
            </a:r>
            <a:r>
              <a:rPr lang="en-US" altLang="en-US" sz="1400" u="sng" dirty="0" err="1"/>
              <a:t>ayant</a:t>
            </a:r>
            <a:r>
              <a:rPr lang="en-US" altLang="en-US" sz="1400" u="sng" dirty="0"/>
              <a:t> consommé la </a:t>
            </a:r>
            <a:r>
              <a:rPr lang="en-US" altLang="en-US" sz="1400" u="sng" dirty="0" err="1"/>
              <a:t>viande</a:t>
            </a:r>
            <a:r>
              <a:rPr lang="en-US" altLang="en-US" sz="1400" u="sng" dirty="0"/>
              <a:t>, </a:t>
            </a:r>
            <a:r>
              <a:rPr lang="en-US" altLang="en-US" sz="1400" u="sng" dirty="0" err="1"/>
              <a:t>victimes</a:t>
            </a:r>
            <a:r>
              <a:rPr lang="en-US" altLang="en-US" sz="1400" u="sng" dirty="0"/>
              <a:t> de </a:t>
            </a:r>
            <a:r>
              <a:rPr lang="en-US" altLang="en-US" sz="1400" u="sng" dirty="0" err="1"/>
              <a:t>diarrhée</a:t>
            </a:r>
            <a:r>
              <a:rPr lang="en-US" altLang="en-US" sz="1400" u="sng" dirty="0"/>
              <a:t> </a:t>
            </a:r>
            <a:r>
              <a:rPr lang="en-US" altLang="en-US" sz="1400" u="sng" dirty="0" err="1"/>
              <a:t>sanglante</a:t>
            </a:r>
            <a:endParaRPr lang="en-US" altLang="en-US" sz="1400" u="sng" dirty="0"/>
          </a:p>
          <a:p>
            <a:pPr algn="ctr">
              <a:spcBef>
                <a:spcPts val="0"/>
              </a:spcBef>
              <a:buNone/>
            </a:pPr>
            <a:r>
              <a:rPr lang="fr-FR" altLang="en-US" sz="1400" dirty="0"/>
              <a:t>Nombre de personnes ayant consommé la viande</a:t>
            </a:r>
          </a:p>
          <a:p>
            <a:pPr>
              <a:spcBef>
                <a:spcPts val="0"/>
              </a:spcBef>
              <a:buNone/>
            </a:pPr>
            <a:endParaRPr lang="en-US" sz="2800" kern="0" dirty="0"/>
          </a:p>
          <a:p>
            <a:pPr>
              <a:spcBef>
                <a:spcPct val="0"/>
              </a:spcBef>
              <a:buNone/>
            </a:pPr>
            <a:endParaRPr lang="en-US" altLang="en-US" sz="2400" b="1" dirty="0">
              <a:latin typeface="+mn-lt"/>
            </a:endParaRPr>
          </a:p>
        </p:txBody>
      </p:sp>
      <p:sp>
        <p:nvSpPr>
          <p:cNvPr id="6" name="Rounded Rectangle 3">
            <a:extLst>
              <a:ext uri="{FF2B5EF4-FFF2-40B4-BE49-F238E27FC236}">
                <a16:creationId xmlns:a16="http://schemas.microsoft.com/office/drawing/2014/main" id="{9CC2429E-1D9B-1FBA-DE0E-15C19187CD77}"/>
              </a:ext>
            </a:extLst>
          </p:cNvPr>
          <p:cNvSpPr/>
          <p:nvPr/>
        </p:nvSpPr>
        <p:spPr>
          <a:xfrm flipV="1">
            <a:off x="107504" y="168267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154925037"/>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876256" cy="713140"/>
          </a:xfrm>
        </p:spPr>
        <p:txBody>
          <a:bodyPr>
            <a:normAutofit/>
          </a:bodyPr>
          <a:lstStyle/>
          <a:p>
            <a:r>
              <a:rPr lang="fr-FR" sz="2800" b="1" dirty="0">
                <a:solidFill>
                  <a:schemeClr val="bg1"/>
                </a:solidFill>
                <a:latin typeface="Arial" charset="0"/>
                <a:ea typeface="Arial" charset="0"/>
                <a:cs typeface="Arial" charset="0"/>
              </a:rPr>
              <a:t>Pourquoi utiliser des proportions</a:t>
            </a:r>
            <a:r>
              <a:rPr lang="en-US" sz="2800" b="1" dirty="0">
                <a:solidFill>
                  <a:schemeClr val="bg1"/>
                </a:solidFill>
                <a:latin typeface="Arial" charset="0"/>
                <a:ea typeface="Arial" charset="0"/>
                <a:cs typeface="Arial" charset="0"/>
              </a:rPr>
              <a:t>?</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37</a:t>
            </a:fld>
            <a:endParaRPr lang="en-US" altLang="en-US"/>
          </a:p>
        </p:txBody>
      </p:sp>
      <p:sp>
        <p:nvSpPr>
          <p:cNvPr id="11" name="Content Placeholder 5"/>
          <p:cNvSpPr txBox="1">
            <a:spLocks/>
          </p:cNvSpPr>
          <p:nvPr/>
        </p:nvSpPr>
        <p:spPr>
          <a:xfrm>
            <a:off x="281158" y="1665313"/>
            <a:ext cx="4172272" cy="1612775"/>
          </a:xfrm>
          <a:prstGeom prst="rect">
            <a:avLst/>
          </a:prstGeom>
          <a:solidFill>
            <a:srgbClr val="D7E7ED"/>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9pPr>
          </a:lstStyle>
          <a:p>
            <a:pPr marL="0" indent="0" algn="ctr" fontAlgn="auto">
              <a:buFont typeface="Arial"/>
              <a:buNone/>
            </a:pPr>
            <a:r>
              <a:rPr lang="en-US" sz="2200" kern="0"/>
              <a:t>Village A</a:t>
            </a:r>
          </a:p>
          <a:p>
            <a:pPr marL="0" indent="0" fontAlgn="auto">
              <a:buFont typeface="Arial"/>
              <a:buNone/>
            </a:pPr>
            <a:endParaRPr lang="en-US" sz="2200" kern="0"/>
          </a:p>
          <a:p>
            <a:pPr marL="0" indent="0" fontAlgn="auto">
              <a:buFont typeface="Arial"/>
              <a:buNone/>
            </a:pPr>
            <a:r>
              <a:rPr lang="fr-FR" sz="2200" kern="0"/>
              <a:t>20 nouveaux cas de X</a:t>
            </a:r>
            <a:endParaRPr lang="fr-FR" sz="2200" kern="0" dirty="0"/>
          </a:p>
        </p:txBody>
      </p:sp>
      <p:sp>
        <p:nvSpPr>
          <p:cNvPr id="12" name="Content Placeholder 6"/>
          <p:cNvSpPr txBox="1">
            <a:spLocks/>
          </p:cNvSpPr>
          <p:nvPr/>
        </p:nvSpPr>
        <p:spPr>
          <a:xfrm>
            <a:off x="4648200" y="1600201"/>
            <a:ext cx="4244280" cy="1612776"/>
          </a:xfrm>
          <a:prstGeom prst="rect">
            <a:avLst/>
          </a:prstGeom>
          <a:solidFill>
            <a:srgbClr val="DFF1CB"/>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9pPr>
          </a:lstStyle>
          <a:p>
            <a:pPr marL="0" indent="0" algn="ctr" fontAlgn="auto">
              <a:buFontTx/>
              <a:buNone/>
            </a:pPr>
            <a:r>
              <a:rPr lang="en-US" sz="2200" kern="0"/>
              <a:t>Village B</a:t>
            </a:r>
          </a:p>
          <a:p>
            <a:pPr marL="0" indent="0" fontAlgn="auto">
              <a:buFontTx/>
              <a:buNone/>
            </a:pPr>
            <a:endParaRPr lang="en-US" sz="2200" kern="0"/>
          </a:p>
          <a:p>
            <a:pPr marL="0" indent="0" fontAlgn="auto">
              <a:buFontTx/>
              <a:buNone/>
            </a:pPr>
            <a:r>
              <a:rPr lang="fr-FR" sz="2200" kern="0"/>
              <a:t>50 nouveaux cas de X</a:t>
            </a:r>
            <a:endParaRPr lang="fr-FR" sz="2200" kern="0" dirty="0"/>
          </a:p>
        </p:txBody>
      </p:sp>
      <p:sp>
        <p:nvSpPr>
          <p:cNvPr id="13" name="TextBox 7"/>
          <p:cNvSpPr txBox="1"/>
          <p:nvPr/>
        </p:nvSpPr>
        <p:spPr>
          <a:xfrm>
            <a:off x="539552" y="3356992"/>
            <a:ext cx="8352928" cy="461665"/>
          </a:xfrm>
          <a:prstGeom prst="rect">
            <a:avLst/>
          </a:prstGeom>
          <a:noFill/>
        </p:spPr>
        <p:txBody>
          <a:bodyPr wrap="square" rtlCol="0">
            <a:spAutoFit/>
          </a:bodyPr>
          <a:lstStyle/>
          <a:p>
            <a:r>
              <a:rPr lang="fr-FR" sz="2400" dirty="0">
                <a:solidFill>
                  <a:srgbClr val="A2010C"/>
                </a:solidFill>
              </a:rPr>
              <a:t>Dans quel village la situation est la plus préoccupante ?</a:t>
            </a:r>
          </a:p>
        </p:txBody>
      </p:sp>
      <p:sp>
        <p:nvSpPr>
          <p:cNvPr id="14" name="Content Placeholder 5"/>
          <p:cNvSpPr txBox="1">
            <a:spLocks/>
          </p:cNvSpPr>
          <p:nvPr/>
        </p:nvSpPr>
        <p:spPr bwMode="auto">
          <a:xfrm>
            <a:off x="281158" y="3976464"/>
            <a:ext cx="4211960" cy="1663082"/>
          </a:xfrm>
          <a:prstGeom prst="rect">
            <a:avLst/>
          </a:prstGeom>
          <a:solidFill>
            <a:srgbClr val="D7E7ED"/>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eaLnBrk="0" hangingPunct="0">
              <a:spcBef>
                <a:spcPct val="20000"/>
              </a:spcBef>
              <a:buNone/>
              <a:defRPr sz="2800" b="1">
                <a:latin typeface="+mn-lt"/>
              </a:defRPr>
            </a:lvl1pPr>
            <a:lvl2pPr marL="742950" indent="-285750" eaLnBrk="0" hangingPunct="0">
              <a:spcBef>
                <a:spcPct val="20000"/>
              </a:spcBef>
              <a:buChar char="–"/>
              <a:defRPr sz="2400">
                <a:latin typeface="+mn-lt"/>
              </a:defRPr>
            </a:lvl2pPr>
            <a:lvl3pPr marL="1143000" indent="-228600" eaLnBrk="0" hangingPunct="0">
              <a:spcBef>
                <a:spcPct val="20000"/>
              </a:spcBef>
              <a:buChar char="•"/>
              <a:defRPr sz="2000">
                <a:latin typeface="+mn-lt"/>
              </a:defRPr>
            </a:lvl3pPr>
            <a:lvl4pPr marL="1600200" indent="-228600" eaLnBrk="0" hangingPunct="0">
              <a:spcBef>
                <a:spcPct val="20000"/>
              </a:spcBef>
              <a:buChar char="–"/>
              <a:defRPr sz="1800">
                <a:latin typeface="+mn-lt"/>
              </a:defRPr>
            </a:lvl4pPr>
            <a:lvl5pPr marL="2057400" indent="-228600" eaLnBrk="0" hangingPunct="0">
              <a:spcBef>
                <a:spcPct val="20000"/>
              </a:spcBef>
              <a:buChar char="»"/>
              <a:defRPr sz="1800">
                <a:latin typeface="+mn-lt"/>
              </a:defRPr>
            </a:lvl5pPr>
            <a:lvl6pPr marL="2514600" indent="-228600" fontAlgn="base">
              <a:spcBef>
                <a:spcPct val="20000"/>
              </a:spcBef>
              <a:spcAft>
                <a:spcPct val="0"/>
              </a:spcAft>
              <a:buChar char="»"/>
              <a:defRPr sz="1800">
                <a:latin typeface="+mn-lt"/>
              </a:defRPr>
            </a:lvl6pPr>
            <a:lvl7pPr marL="2971800" indent="-228600" fontAlgn="base">
              <a:spcBef>
                <a:spcPct val="20000"/>
              </a:spcBef>
              <a:spcAft>
                <a:spcPct val="0"/>
              </a:spcAft>
              <a:buChar char="»"/>
              <a:defRPr sz="1800">
                <a:latin typeface="+mn-lt"/>
              </a:defRPr>
            </a:lvl7pPr>
            <a:lvl8pPr marL="3429000" indent="-228600" fontAlgn="base">
              <a:spcBef>
                <a:spcPct val="20000"/>
              </a:spcBef>
              <a:spcAft>
                <a:spcPct val="0"/>
              </a:spcAft>
              <a:buChar char="»"/>
              <a:defRPr sz="1800">
                <a:latin typeface="+mn-lt"/>
              </a:defRPr>
            </a:lvl8pPr>
            <a:lvl9pPr marL="3886200" indent="-228600" fontAlgn="base">
              <a:spcBef>
                <a:spcPct val="20000"/>
              </a:spcBef>
              <a:spcAft>
                <a:spcPct val="0"/>
              </a:spcAft>
              <a:buChar char="»"/>
              <a:defRPr sz="1800">
                <a:latin typeface="+mn-lt"/>
              </a:defRPr>
            </a:lvl9pPr>
          </a:lstStyle>
          <a:p>
            <a:r>
              <a:rPr lang="en-US" sz="2200" b="0" dirty="0"/>
              <a:t>Population du village : 200</a:t>
            </a:r>
          </a:p>
          <a:p>
            <a:endParaRPr lang="en-US" sz="2200" b="0" dirty="0"/>
          </a:p>
          <a:p>
            <a:r>
              <a:rPr lang="en-US" sz="2200" b="0" dirty="0"/>
              <a:t>Incidence	= 20/200 </a:t>
            </a:r>
          </a:p>
          <a:p>
            <a:r>
              <a:rPr lang="en-US" sz="2200" b="0" dirty="0"/>
              <a:t>		= 0,1 </a:t>
            </a:r>
          </a:p>
        </p:txBody>
      </p:sp>
      <p:sp>
        <p:nvSpPr>
          <p:cNvPr id="15" name="Content Placeholder 6"/>
          <p:cNvSpPr txBox="1">
            <a:spLocks/>
          </p:cNvSpPr>
          <p:nvPr/>
        </p:nvSpPr>
        <p:spPr bwMode="auto">
          <a:xfrm>
            <a:off x="4648200" y="3976464"/>
            <a:ext cx="4316288" cy="1663082"/>
          </a:xfrm>
          <a:prstGeom prst="rect">
            <a:avLst/>
          </a:prstGeom>
          <a:solidFill>
            <a:srgbClr val="DFF1CB"/>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1800">
                <a:solidFill>
                  <a:schemeClr val="tx1"/>
                </a:solidFill>
                <a:latin typeface="+mn-lt"/>
              </a:defRPr>
            </a:lvl4pPr>
            <a:lvl5pPr marL="2057400" indent="-228600" algn="l" rtl="0" eaLnBrk="0" fontAlgn="base" hangingPunct="0">
              <a:spcBef>
                <a:spcPct val="20000"/>
              </a:spcBef>
              <a:spcAft>
                <a:spcPct val="0"/>
              </a:spcAft>
              <a:buChar char="»"/>
              <a:defRPr sz="1800">
                <a:solidFill>
                  <a:schemeClr val="tx1"/>
                </a:solidFill>
                <a:latin typeface="+mn-lt"/>
              </a:defRPr>
            </a:lvl5pPr>
            <a:lvl6pPr marL="2514600" indent="-228600" algn="l" rtl="0" fontAlgn="base">
              <a:spcBef>
                <a:spcPct val="20000"/>
              </a:spcBef>
              <a:spcAft>
                <a:spcPct val="0"/>
              </a:spcAft>
              <a:buChar char="»"/>
              <a:defRPr sz="1800">
                <a:solidFill>
                  <a:schemeClr val="tx1"/>
                </a:solidFill>
                <a:latin typeface="+mn-lt"/>
              </a:defRPr>
            </a:lvl6pPr>
            <a:lvl7pPr marL="2971800" indent="-228600" algn="l" rtl="0" fontAlgn="base">
              <a:spcBef>
                <a:spcPct val="20000"/>
              </a:spcBef>
              <a:spcAft>
                <a:spcPct val="0"/>
              </a:spcAft>
              <a:buChar char="»"/>
              <a:defRPr sz="1800">
                <a:solidFill>
                  <a:schemeClr val="tx1"/>
                </a:solidFill>
                <a:latin typeface="+mn-lt"/>
              </a:defRPr>
            </a:lvl7pPr>
            <a:lvl8pPr marL="3429000" indent="-228600" algn="l" rtl="0" fontAlgn="base">
              <a:spcBef>
                <a:spcPct val="20000"/>
              </a:spcBef>
              <a:spcAft>
                <a:spcPct val="0"/>
              </a:spcAft>
              <a:buChar char="»"/>
              <a:defRPr sz="1800">
                <a:solidFill>
                  <a:schemeClr val="tx1"/>
                </a:solidFill>
                <a:latin typeface="+mn-lt"/>
              </a:defRPr>
            </a:lvl8pPr>
            <a:lvl9pPr marL="3886200" indent="-228600" algn="l" rtl="0" fontAlgn="base">
              <a:spcBef>
                <a:spcPct val="20000"/>
              </a:spcBef>
              <a:spcAft>
                <a:spcPct val="0"/>
              </a:spcAft>
              <a:buChar char="»"/>
              <a:defRPr sz="1800">
                <a:solidFill>
                  <a:schemeClr val="tx1"/>
                </a:solidFill>
                <a:latin typeface="+mn-lt"/>
              </a:defRPr>
            </a:lvl9pPr>
          </a:lstStyle>
          <a:p>
            <a:pPr marL="0" indent="0">
              <a:buFontTx/>
              <a:buNone/>
            </a:pPr>
            <a:r>
              <a:rPr lang="en-US" sz="2200" kern="0" dirty="0"/>
              <a:t>Population du village : 1000</a:t>
            </a:r>
          </a:p>
          <a:p>
            <a:pPr marL="0" indent="0">
              <a:buFontTx/>
              <a:buNone/>
            </a:pPr>
            <a:endParaRPr lang="en-US" sz="2200" kern="0" dirty="0"/>
          </a:p>
          <a:p>
            <a:pPr marL="0" indent="0">
              <a:buFontTx/>
              <a:buNone/>
            </a:pPr>
            <a:r>
              <a:rPr lang="en-US" sz="2200" kern="0" dirty="0"/>
              <a:t>Incidence	= 50/1000</a:t>
            </a:r>
          </a:p>
          <a:p>
            <a:pPr marL="0" indent="0">
              <a:buFontTx/>
              <a:buNone/>
            </a:pPr>
            <a:r>
              <a:rPr lang="en-US" sz="2200" kern="0" dirty="0"/>
              <a:t>		= 0,05</a:t>
            </a:r>
          </a:p>
        </p:txBody>
      </p:sp>
    </p:spTree>
    <p:extLst>
      <p:ext uri="{BB962C8B-B14F-4D97-AF65-F5344CB8AC3E}">
        <p14:creationId xmlns:p14="http://schemas.microsoft.com/office/powerpoint/2010/main" val="33248885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04" y="116632"/>
            <a:ext cx="2448146" cy="1932378"/>
          </a:xfrm>
        </p:spPr>
        <p:txBody>
          <a:bodyPr>
            <a:normAutofit/>
          </a:bodyPr>
          <a:lstStyle/>
          <a:p>
            <a:r>
              <a:rPr lang="fr-FR" sz="2800" b="1" dirty="0">
                <a:solidFill>
                  <a:schemeClr val="bg1"/>
                </a:solidFill>
                <a:ea typeface="Arial" charset="0"/>
                <a:cs typeface="Arial" charset="0"/>
              </a:rPr>
              <a:t>Interprétation de l’incidence</a:t>
            </a:r>
            <a:endParaRPr lang="fr-FR" sz="2800" b="1" strike="sngStrike" dirty="0">
              <a:solidFill>
                <a:schemeClr val="bg1"/>
              </a:solidFill>
              <a:ea typeface="Arial" charset="0"/>
              <a:cs typeface="Arial" charset="0"/>
            </a:endParaRP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38</a:t>
            </a:fld>
            <a:endParaRPr lang="en-US" altLang="en-US"/>
          </a:p>
        </p:txBody>
      </p:sp>
      <p:sp>
        <p:nvSpPr>
          <p:cNvPr id="5" name="TextBox 4">
            <a:extLst>
              <a:ext uri="{FF2B5EF4-FFF2-40B4-BE49-F238E27FC236}">
                <a16:creationId xmlns:a16="http://schemas.microsoft.com/office/drawing/2014/main" id="{C4E99206-4CC0-3B40-B7E1-08875FD44CDE}"/>
              </a:ext>
            </a:extLst>
          </p:cNvPr>
          <p:cNvSpPr txBox="1"/>
          <p:nvPr/>
        </p:nvSpPr>
        <p:spPr>
          <a:xfrm>
            <a:off x="3275856" y="1934817"/>
            <a:ext cx="5400599" cy="2739211"/>
          </a:xfrm>
          <a:prstGeom prst="rect">
            <a:avLst/>
          </a:prstGeom>
          <a:noFill/>
        </p:spPr>
        <p:txBody>
          <a:bodyPr wrap="square" rtlCol="0">
            <a:spAutoFit/>
          </a:bodyPr>
          <a:lstStyle/>
          <a:p>
            <a:pPr fontAlgn="auto" hangingPunct="0">
              <a:spcBef>
                <a:spcPts val="0"/>
              </a:spcBef>
              <a:spcAft>
                <a:spcPts val="0"/>
              </a:spcAft>
              <a:defRPr sz="2400">
                <a:latin typeface="+mj-lt"/>
                <a:ea typeface="+mj-ea"/>
                <a:cs typeface="+mj-cs"/>
                <a:sym typeface="Source Sans Pro Regular"/>
              </a:defRPr>
            </a:pPr>
            <a:r>
              <a:rPr lang="fr-FR" sz="2400" dirty="0">
                <a:solidFill>
                  <a:srgbClr val="000000"/>
                </a:solidFill>
                <a:latin typeface="+mj-lt"/>
                <a:ea typeface="+mj-ea"/>
                <a:cs typeface="+mj-cs"/>
                <a:sym typeface="Calibri"/>
              </a:rPr>
              <a:t>L’incidence de la maladie X était de 4/100 000 en octobre et de 17/100 000 en novembre. </a:t>
            </a:r>
          </a:p>
          <a:p>
            <a:endParaRPr lang="fr-FR" sz="2800" dirty="0"/>
          </a:p>
          <a:p>
            <a:pPr marL="254000" indent="-254000" fontAlgn="auto" hangingPunct="0">
              <a:spcBef>
                <a:spcPts val="0"/>
              </a:spcBef>
              <a:spcAft>
                <a:spcPts val="0"/>
              </a:spcAft>
              <a:buClr>
                <a:srgbClr val="65A000"/>
              </a:buClr>
              <a:buSzPct val="100000"/>
              <a:buFont typeface="Arial"/>
              <a:buChar char="•"/>
              <a:defRPr sz="2400">
                <a:latin typeface="+mj-lt"/>
                <a:ea typeface="+mj-ea"/>
                <a:cs typeface="+mj-cs"/>
                <a:sym typeface="Source Sans Pro Regular"/>
              </a:defRPr>
            </a:pPr>
            <a:r>
              <a:rPr lang="fr-FR" sz="2400" dirty="0">
                <a:solidFill>
                  <a:srgbClr val="000000"/>
                </a:solidFill>
                <a:latin typeface="+mj-lt"/>
                <a:ea typeface="+mj-ea"/>
                <a:cs typeface="+mj-cs"/>
                <a:sym typeface="Calibri"/>
              </a:rPr>
              <a:t>Qu’est-ce que cela signifie ? </a:t>
            </a:r>
          </a:p>
          <a:p>
            <a:pPr marL="254000" indent="-254000" fontAlgn="auto" hangingPunct="0">
              <a:spcBef>
                <a:spcPts val="0"/>
              </a:spcBef>
              <a:spcAft>
                <a:spcPts val="0"/>
              </a:spcAft>
              <a:buClr>
                <a:srgbClr val="65A000"/>
              </a:buClr>
              <a:buSzPct val="100000"/>
              <a:buFont typeface="Arial"/>
              <a:buChar char="•"/>
              <a:defRPr sz="2400">
                <a:latin typeface="+mj-lt"/>
                <a:ea typeface="+mj-ea"/>
                <a:cs typeface="+mj-cs"/>
                <a:sym typeface="Source Sans Pro Regular"/>
              </a:defRPr>
            </a:pPr>
            <a:endParaRPr lang="fr-FR" sz="2400" dirty="0">
              <a:solidFill>
                <a:srgbClr val="000000"/>
              </a:solidFill>
              <a:latin typeface="+mj-lt"/>
              <a:ea typeface="+mj-ea"/>
              <a:cs typeface="+mj-cs"/>
              <a:sym typeface="Calibri"/>
            </a:endParaRPr>
          </a:p>
          <a:p>
            <a:pPr marL="254000" indent="-254000" fontAlgn="auto" hangingPunct="0">
              <a:spcBef>
                <a:spcPts val="0"/>
              </a:spcBef>
              <a:spcAft>
                <a:spcPts val="0"/>
              </a:spcAft>
              <a:buClr>
                <a:srgbClr val="65A000"/>
              </a:buClr>
              <a:buSzPct val="100000"/>
              <a:buFont typeface="Arial"/>
              <a:buChar char="•"/>
              <a:defRPr sz="2400">
                <a:latin typeface="+mj-lt"/>
                <a:ea typeface="+mj-ea"/>
                <a:cs typeface="+mj-cs"/>
                <a:sym typeface="Source Sans Pro Regular"/>
              </a:defRPr>
            </a:pPr>
            <a:r>
              <a:rPr lang="fr-FR" sz="2400" dirty="0">
                <a:solidFill>
                  <a:srgbClr val="000000"/>
                </a:solidFill>
                <a:latin typeface="+mj-lt"/>
                <a:ea typeface="+mj-ea"/>
                <a:cs typeface="+mj-cs"/>
                <a:sym typeface="Calibri"/>
              </a:rPr>
              <a:t>Faut-il s’inquiéter ?</a:t>
            </a:r>
          </a:p>
        </p:txBody>
      </p:sp>
      <p:sp>
        <p:nvSpPr>
          <p:cNvPr id="6" name="Rounded Rectangle 3">
            <a:extLst>
              <a:ext uri="{FF2B5EF4-FFF2-40B4-BE49-F238E27FC236}">
                <a16:creationId xmlns:a16="http://schemas.microsoft.com/office/drawing/2014/main" id="{FA73778B-99E7-2209-EC2E-DE12FC74F30F}"/>
              </a:ext>
            </a:extLst>
          </p:cNvPr>
          <p:cNvSpPr/>
          <p:nvPr/>
        </p:nvSpPr>
        <p:spPr>
          <a:xfrm flipV="1">
            <a:off x="55704" y="1803688"/>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192592397"/>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594" y="-171400"/>
            <a:ext cx="2448146" cy="1932378"/>
          </a:xfrm>
        </p:spPr>
        <p:txBody>
          <a:bodyPr>
            <a:normAutofit/>
          </a:bodyPr>
          <a:lstStyle/>
          <a:p>
            <a:r>
              <a:rPr lang="fr-FR" sz="2800" b="1" dirty="0">
                <a:solidFill>
                  <a:schemeClr val="bg1"/>
                </a:solidFill>
                <a:ea typeface="Arial" charset="0"/>
                <a:cs typeface="Arial" charset="0"/>
              </a:rPr>
              <a:t>Mesures de la gravité d’une maladie</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39</a:t>
            </a:fld>
            <a:endParaRPr lang="en-US" altLang="en-US"/>
          </a:p>
        </p:txBody>
      </p:sp>
      <p:sp>
        <p:nvSpPr>
          <p:cNvPr id="4" name="TextBox 9"/>
          <p:cNvSpPr txBox="1">
            <a:spLocks noChangeArrowheads="1"/>
          </p:cNvSpPr>
          <p:nvPr/>
        </p:nvSpPr>
        <p:spPr bwMode="auto">
          <a:xfrm>
            <a:off x="3131840" y="1268760"/>
            <a:ext cx="5688632" cy="4385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ts val="1200"/>
              </a:spcBef>
              <a:buNone/>
            </a:pPr>
            <a:r>
              <a:rPr lang="fr-FR" sz="2000" kern="0" dirty="0">
                <a:solidFill>
                  <a:srgbClr val="65A000"/>
                </a:solidFill>
                <a:latin typeface="+mj-lt"/>
              </a:rPr>
              <a:t>Morbidité :  </a:t>
            </a:r>
            <a:r>
              <a:rPr lang="fr-FR" sz="2000" kern="0" dirty="0">
                <a:latin typeface="+mj-lt"/>
              </a:rPr>
              <a:t>maladie, blessure, handicap </a:t>
            </a:r>
          </a:p>
          <a:p>
            <a:pPr>
              <a:spcBef>
                <a:spcPts val="1200"/>
              </a:spcBef>
              <a:buNone/>
            </a:pPr>
            <a:r>
              <a:rPr lang="fr-FR" sz="2000" kern="0" dirty="0">
                <a:solidFill>
                  <a:srgbClr val="65A000"/>
                </a:solidFill>
                <a:latin typeface="+mj-lt"/>
              </a:rPr>
              <a:t>Taux de mortalité :   </a:t>
            </a:r>
            <a:r>
              <a:rPr lang="fr-FR" sz="2000" kern="0" dirty="0">
                <a:latin typeface="+mj-lt"/>
              </a:rPr>
              <a:t>proportion de la population qui décède d’une maladie</a:t>
            </a:r>
          </a:p>
          <a:p>
            <a:pPr>
              <a:spcBef>
                <a:spcPts val="1200"/>
              </a:spcBef>
              <a:buNone/>
            </a:pPr>
            <a:r>
              <a:rPr lang="fr-FR" altLang="en-US" sz="2000" dirty="0">
                <a:latin typeface="+mj-lt"/>
              </a:rPr>
              <a:t>  </a:t>
            </a:r>
            <a:r>
              <a:rPr lang="fr-FR" altLang="en-US" sz="1600" u="sng" dirty="0">
                <a:latin typeface="+mj-lt"/>
              </a:rPr>
              <a:t>nombre de décès par le choléra dans la ville C en 2018</a:t>
            </a:r>
          </a:p>
          <a:p>
            <a:pPr algn="ctr">
              <a:spcBef>
                <a:spcPct val="0"/>
              </a:spcBef>
              <a:buNone/>
            </a:pPr>
            <a:r>
              <a:rPr lang="fr-FR" altLang="en-US" sz="2000" dirty="0">
                <a:latin typeface="+mj-lt"/>
              </a:rPr>
              <a:t> </a:t>
            </a:r>
            <a:r>
              <a:rPr lang="fr-FR" altLang="en-US" sz="1600" dirty="0">
                <a:latin typeface="+mj-lt"/>
              </a:rPr>
              <a:t>nombre de personnes menacées par le choléra dans la ville C en 2018</a:t>
            </a:r>
            <a:endParaRPr lang="fr-FR" altLang="en-US" sz="1600" u="sng" dirty="0">
              <a:latin typeface="+mj-lt"/>
            </a:endParaRPr>
          </a:p>
          <a:p>
            <a:pPr>
              <a:spcBef>
                <a:spcPts val="1200"/>
              </a:spcBef>
              <a:buNone/>
            </a:pPr>
            <a:endParaRPr lang="fr-FR" sz="2000" kern="0" dirty="0">
              <a:latin typeface="+mj-lt"/>
            </a:endParaRPr>
          </a:p>
          <a:p>
            <a:pPr>
              <a:spcBef>
                <a:spcPct val="0"/>
              </a:spcBef>
              <a:buNone/>
            </a:pPr>
            <a:r>
              <a:rPr lang="fr-FR" altLang="en-US" sz="2000" kern="0" dirty="0">
                <a:solidFill>
                  <a:srgbClr val="65A000"/>
                </a:solidFill>
                <a:latin typeface="+mj-lt"/>
              </a:rPr>
              <a:t>Taux de létalité : </a:t>
            </a:r>
            <a:r>
              <a:rPr lang="fr-FR" altLang="en-US" sz="2000" dirty="0">
                <a:latin typeface="+mj-lt"/>
              </a:rPr>
              <a:t>proportion des cas qui décèdent de la maladie</a:t>
            </a:r>
          </a:p>
          <a:p>
            <a:pPr>
              <a:spcBef>
                <a:spcPct val="0"/>
              </a:spcBef>
              <a:buNone/>
            </a:pPr>
            <a:endParaRPr lang="fr-FR" altLang="en-US" sz="2000" dirty="0">
              <a:latin typeface="+mj-lt"/>
            </a:endParaRPr>
          </a:p>
          <a:p>
            <a:pPr algn="ctr">
              <a:spcBef>
                <a:spcPct val="0"/>
              </a:spcBef>
              <a:buNone/>
            </a:pPr>
            <a:r>
              <a:rPr lang="fr-FR" altLang="en-US" sz="1600" u="sng" dirty="0">
                <a:latin typeface="+mj-lt"/>
              </a:rPr>
              <a:t>nombre de décès par le choléra dans la ville C en 2018</a:t>
            </a:r>
          </a:p>
          <a:p>
            <a:pPr algn="ctr">
              <a:spcBef>
                <a:spcPct val="0"/>
              </a:spcBef>
              <a:buNone/>
            </a:pPr>
            <a:r>
              <a:rPr lang="fr-FR" altLang="en-US" sz="1600" dirty="0">
                <a:latin typeface="+mj-lt"/>
              </a:rPr>
              <a:t>nombre de cas de choléra dans la ville C en 2018</a:t>
            </a:r>
          </a:p>
          <a:p>
            <a:pPr>
              <a:spcBef>
                <a:spcPct val="0"/>
              </a:spcBef>
              <a:buNone/>
            </a:pPr>
            <a:endParaRPr lang="en-US" altLang="en-US" sz="2100" b="1" dirty="0">
              <a:latin typeface="+mj-lt"/>
            </a:endParaRPr>
          </a:p>
        </p:txBody>
      </p:sp>
      <p:sp>
        <p:nvSpPr>
          <p:cNvPr id="6" name="Rounded Rectangle 3">
            <a:extLst>
              <a:ext uri="{FF2B5EF4-FFF2-40B4-BE49-F238E27FC236}">
                <a16:creationId xmlns:a16="http://schemas.microsoft.com/office/drawing/2014/main" id="{FA73778B-99E7-2209-EC2E-DE12FC74F30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02269591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Title 1"/>
          <p:cNvSpPr txBox="1">
            <a:spLocks noGrp="1"/>
          </p:cNvSpPr>
          <p:nvPr>
            <p:ph type="title"/>
          </p:nvPr>
        </p:nvSpPr>
        <p:spPr>
          <a:xfrm>
            <a:off x="-4411" y="118435"/>
            <a:ext cx="3111441" cy="887113"/>
          </a:xfrm>
          <a:prstGeom prst="rect">
            <a:avLst/>
          </a:prstGeom>
        </p:spPr>
        <p:txBody>
          <a:bodyPr lIns="45719" tIns="45720" rIns="45719" bIns="45720" anchor="ctr">
            <a:noAutofit/>
          </a:bodyPr>
          <a:lstStyle>
            <a:lvl1pPr>
              <a:defRPr>
                <a:latin typeface="Source Sans Pro Bold"/>
                <a:ea typeface="Source Sans Pro Bold"/>
                <a:cs typeface="Source Sans Pro Bold"/>
                <a:sym typeface="Source Sans Pro Bold"/>
              </a:defRPr>
            </a:lvl1pPr>
          </a:lstStyle>
          <a:p>
            <a:r>
              <a:rPr lang="fr-FR" sz="3200" b="1" dirty="0">
                <a:latin typeface="Source Sans Pro Regular"/>
              </a:rPr>
              <a:t>Objectifs d'apprentissage</a:t>
            </a:r>
          </a:p>
        </p:txBody>
      </p:sp>
      <p:sp>
        <p:nvSpPr>
          <p:cNvPr id="301" name="Content Placeholder 2"/>
          <p:cNvSpPr txBox="1">
            <a:spLocks noGrp="1"/>
          </p:cNvSpPr>
          <p:nvPr>
            <p:ph type="body" idx="1"/>
          </p:nvPr>
        </p:nvSpPr>
        <p:spPr>
          <a:xfrm>
            <a:off x="3205162" y="1574580"/>
            <a:ext cx="5647136" cy="4518715"/>
          </a:xfrm>
          <a:prstGeom prst="rect">
            <a:avLst/>
          </a:prstGeom>
        </p:spPr>
        <p:txBody>
          <a:bodyPr>
            <a:noAutofit/>
          </a:bodyPr>
          <a:lstStyle/>
          <a:p>
            <a:pPr marL="0" indent="0">
              <a:spcBef>
                <a:spcPct val="0"/>
              </a:spcBef>
              <a:spcAft>
                <a:spcPts val="1200"/>
              </a:spcAft>
              <a:buNone/>
            </a:pPr>
            <a:r>
              <a:rPr lang="fr-FR" sz="2100" b="1" dirty="0">
                <a:solidFill>
                  <a:schemeClr val="tx1"/>
                </a:solidFill>
              </a:rPr>
              <a:t>Au terme de cette séance vous serez capable :</a:t>
            </a:r>
          </a:p>
          <a:p>
            <a:pPr marL="0" indent="0">
              <a:spcBef>
                <a:spcPts val="900"/>
              </a:spcBef>
              <a:buSzTx/>
              <a:buNone/>
              <a:defRPr sz="2400"/>
            </a:pPr>
            <a:endParaRPr sz="2100" dirty="0"/>
          </a:p>
          <a:p>
            <a:pPr marL="190500" indent="-190500">
              <a:spcBef>
                <a:spcPts val="900"/>
              </a:spcBef>
              <a:buClr>
                <a:srgbClr val="C00000"/>
              </a:buClr>
              <a:defRPr sz="2400"/>
            </a:pPr>
            <a:r>
              <a:rPr lang="fr-FR" sz="2100" dirty="0"/>
              <a:t>De définir l’épidémiologie et de comprendre son application aux événements de santé publique</a:t>
            </a:r>
          </a:p>
          <a:p>
            <a:pPr marL="190500" indent="-190500">
              <a:spcBef>
                <a:spcPts val="900"/>
              </a:spcBef>
              <a:buClr>
                <a:srgbClr val="C00000"/>
              </a:buClr>
              <a:defRPr sz="2400"/>
            </a:pPr>
            <a:r>
              <a:rPr lang="fr-FR" sz="2100" dirty="0"/>
              <a:t>D’utiliser les termes et concepts clés de l’épidémiologie</a:t>
            </a:r>
          </a:p>
          <a:p>
            <a:pPr marL="190500" indent="-190500">
              <a:spcBef>
                <a:spcPts val="900"/>
              </a:spcBef>
              <a:buClr>
                <a:srgbClr val="C00000"/>
              </a:buClr>
              <a:defRPr sz="2400"/>
            </a:pPr>
            <a:r>
              <a:rPr lang="fr-FR" sz="2100" dirty="0"/>
              <a:t>D’expliquer l’approche « Une Seule Santé » </a:t>
            </a:r>
          </a:p>
          <a:p>
            <a:pPr marL="190500" indent="-190500">
              <a:spcBef>
                <a:spcPts val="900"/>
              </a:spcBef>
              <a:buClr>
                <a:srgbClr val="C00000"/>
              </a:buClr>
              <a:defRPr sz="2400"/>
            </a:pPr>
            <a:r>
              <a:rPr lang="fr-FR" sz="2100" dirty="0"/>
              <a:t>De décrire la façon dont l’épidémiologie est utilisée pour la surveillance des maladies et les interventions rapides</a:t>
            </a:r>
          </a:p>
        </p:txBody>
      </p:sp>
      <p:sp>
        <p:nvSpPr>
          <p:cNvPr id="302" name="Rounded Rectangle 3"/>
          <p:cNvSpPr/>
          <p:nvPr/>
        </p:nvSpPr>
        <p:spPr>
          <a:xfrm flipV="1">
            <a:off x="137773" y="1639189"/>
            <a:ext cx="1991279" cy="65187"/>
          </a:xfrm>
          <a:prstGeom prst="roundRect">
            <a:avLst>
              <a:gd name="adj" fmla="val 50000"/>
            </a:avLst>
          </a:prstGeom>
          <a:solidFill>
            <a:schemeClr val="accent3"/>
          </a:solidFill>
          <a:ln w="12700">
            <a:miter lim="400000"/>
          </a:ln>
        </p:spPr>
        <p:txBody>
          <a:bodyPr lIns="34289" rIns="34289"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375" kern="0" dirty="0">
              <a:solidFill>
                <a:srgbClr val="FFFFFF"/>
              </a:solidFill>
              <a:latin typeface="Source Sans Pro Regular"/>
              <a:ea typeface="+mj-ea"/>
              <a:cs typeface="+mj-cs"/>
              <a:sym typeface="Source Sans Pro Regular"/>
            </a:endParaRPr>
          </a:p>
        </p:txBody>
      </p:sp>
    </p:spTree>
    <p:extLst>
      <p:ext uri="{BB962C8B-B14F-4D97-AF65-F5344CB8AC3E}">
        <p14:creationId xmlns:p14="http://schemas.microsoft.com/office/powerpoint/2010/main" val="1928978038"/>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41608" y="241259"/>
            <a:ext cx="2448146" cy="1932378"/>
          </a:xfrm>
        </p:spPr>
        <p:txBody>
          <a:bodyPr>
            <a:normAutofit/>
          </a:bodyPr>
          <a:lstStyle/>
          <a:p>
            <a:r>
              <a:rPr lang="fr-FR" altLang="en-US" sz="3200" b="1" dirty="0">
                <a:solidFill>
                  <a:schemeClr val="bg1"/>
                </a:solidFill>
                <a:ea typeface="Arial" charset="0"/>
                <a:cs typeface="Arial" charset="0"/>
              </a:rPr>
              <a:t>Messages clés</a:t>
            </a:r>
          </a:p>
        </p:txBody>
      </p:sp>
      <p:sp>
        <p:nvSpPr>
          <p:cNvPr id="2" name="Slide Number Placeholder 1"/>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40</a:t>
            </a:fld>
            <a:endParaRPr lang="en-US" altLang="en-US"/>
          </a:p>
        </p:txBody>
      </p:sp>
      <p:sp>
        <p:nvSpPr>
          <p:cNvPr id="4" name="Rectangle 3"/>
          <p:cNvSpPr/>
          <p:nvPr/>
        </p:nvSpPr>
        <p:spPr>
          <a:xfrm>
            <a:off x="3059832" y="1140542"/>
            <a:ext cx="5918976" cy="5324535"/>
          </a:xfrm>
          <a:prstGeom prst="rect">
            <a:avLst/>
          </a:prstGeom>
        </p:spPr>
        <p:txBody>
          <a:bodyPr wrap="square">
            <a:spAutoFit/>
          </a:bodyPr>
          <a:lstStyle/>
          <a:p>
            <a:pPr marL="514350" indent="-514350" fontAlgn="auto" hangingPunct="0">
              <a:spcBef>
                <a:spcPts val="0"/>
              </a:spcBef>
              <a:spcAft>
                <a:spcPts val="0"/>
              </a:spcAft>
              <a:buClr>
                <a:schemeClr val="accent3"/>
              </a:buClr>
              <a:buSzPct val="100000"/>
              <a:buFontTx/>
              <a:buAutoNum type="arabicPeriod"/>
              <a:defRPr sz="2400">
                <a:latin typeface="+mj-lt"/>
                <a:ea typeface="+mj-ea"/>
                <a:cs typeface="+mj-cs"/>
                <a:sym typeface="Source Sans Pro Regular"/>
              </a:defRPr>
            </a:pPr>
            <a:r>
              <a:rPr lang="fr-FR" sz="2000" dirty="0">
                <a:solidFill>
                  <a:srgbClr val="000000"/>
                </a:solidFill>
                <a:latin typeface="+mj-lt"/>
                <a:ea typeface="+mj-ea"/>
                <a:cs typeface="+mj-cs"/>
                <a:sym typeface="Calibri"/>
              </a:rPr>
              <a:t>Il est communément admis que l’épidémiologie consiste à caractériser la maladie en fonction du temps, du lieu et des personnes</a:t>
            </a:r>
          </a:p>
          <a:p>
            <a:pPr marL="514350" indent="-514350" fontAlgn="auto" hangingPunct="0">
              <a:spcBef>
                <a:spcPts val="0"/>
              </a:spcBef>
              <a:spcAft>
                <a:spcPts val="0"/>
              </a:spcAft>
              <a:buClr>
                <a:schemeClr val="accent3"/>
              </a:buClr>
              <a:buSzPct val="100000"/>
              <a:buFontTx/>
              <a:buAutoNum type="arabicPeriod"/>
              <a:defRPr sz="2400">
                <a:latin typeface="+mj-lt"/>
                <a:ea typeface="+mj-ea"/>
                <a:cs typeface="+mj-cs"/>
                <a:sym typeface="Source Sans Pro Regular"/>
              </a:defRPr>
            </a:pPr>
            <a:r>
              <a:rPr lang="fr-FR" sz="2000" dirty="0">
                <a:solidFill>
                  <a:srgbClr val="000000"/>
                </a:solidFill>
                <a:latin typeface="+mj-lt"/>
                <a:ea typeface="+mj-ea"/>
                <a:cs typeface="+mj-cs"/>
                <a:sym typeface="Calibri"/>
              </a:rPr>
              <a:t>Lors d’urgences de santé publique, l’épidémiologie est essentielle à la surveillance et à la riposte en cas de crise </a:t>
            </a:r>
          </a:p>
          <a:p>
            <a:pPr marL="514350" indent="-514350" fontAlgn="auto" hangingPunct="0">
              <a:spcBef>
                <a:spcPts val="0"/>
              </a:spcBef>
              <a:spcAft>
                <a:spcPts val="0"/>
              </a:spcAft>
              <a:buClr>
                <a:schemeClr val="accent3"/>
              </a:buClr>
              <a:buSzPct val="100000"/>
              <a:buFontTx/>
              <a:buAutoNum type="arabicPeriod"/>
              <a:defRPr sz="2400">
                <a:latin typeface="+mj-lt"/>
                <a:ea typeface="+mj-ea"/>
                <a:cs typeface="+mj-cs"/>
                <a:sym typeface="Source Sans Pro Regular"/>
              </a:defRPr>
            </a:pPr>
            <a:r>
              <a:rPr lang="fr-FR" sz="2000" dirty="0">
                <a:solidFill>
                  <a:srgbClr val="000000"/>
                </a:solidFill>
                <a:latin typeface="+mj-lt"/>
                <a:ea typeface="+mj-ea"/>
                <a:cs typeface="+mj-cs"/>
                <a:sym typeface="Calibri"/>
              </a:rPr>
              <a:t>Comprendre et prendre en compte les principales questions relatives à la transmission de la maladie peut contribuer à améliorer la riposte en cas d’urgence de santé publique</a:t>
            </a:r>
          </a:p>
          <a:p>
            <a:pPr marL="514350" indent="-514350" fontAlgn="auto" hangingPunct="0">
              <a:spcBef>
                <a:spcPts val="0"/>
              </a:spcBef>
              <a:spcAft>
                <a:spcPts val="0"/>
              </a:spcAft>
              <a:buClr>
                <a:schemeClr val="accent3"/>
              </a:buClr>
              <a:buSzPct val="100000"/>
              <a:buFontTx/>
              <a:buAutoNum type="arabicPeriod"/>
              <a:defRPr sz="2400">
                <a:latin typeface="+mj-lt"/>
                <a:ea typeface="+mj-ea"/>
                <a:cs typeface="+mj-cs"/>
                <a:sym typeface="Source Sans Pro Regular"/>
              </a:defRPr>
            </a:pPr>
            <a:r>
              <a:rPr lang="fr-FR" sz="2000" dirty="0">
                <a:solidFill>
                  <a:srgbClr val="000000"/>
                </a:solidFill>
                <a:latin typeface="+mj-lt"/>
                <a:ea typeface="+mj-ea"/>
                <a:cs typeface="+mj-cs"/>
                <a:sym typeface="Calibri"/>
              </a:rPr>
              <a:t>La triade épidémiologique adopte l’approche Une Santé et tient compte de la façon dont l’homme, les animaux et l’environnement interagissent</a:t>
            </a:r>
            <a:endParaRPr lang="en-US" sz="2000" dirty="0">
              <a:solidFill>
                <a:srgbClr val="000000"/>
              </a:solidFill>
              <a:latin typeface="+mj-lt"/>
              <a:ea typeface="+mj-ea"/>
              <a:cs typeface="+mj-cs"/>
              <a:sym typeface="Calibri"/>
            </a:endParaRPr>
          </a:p>
          <a:p>
            <a:pPr marL="514350" indent="-514350" fontAlgn="auto" hangingPunct="0">
              <a:spcBef>
                <a:spcPts val="0"/>
              </a:spcBef>
              <a:spcAft>
                <a:spcPts val="0"/>
              </a:spcAft>
              <a:buClr>
                <a:schemeClr val="accent3"/>
              </a:buClr>
              <a:buSzPct val="100000"/>
              <a:buFontTx/>
              <a:buAutoNum type="arabicPeriod"/>
              <a:defRPr sz="2400">
                <a:latin typeface="+mj-lt"/>
                <a:ea typeface="+mj-ea"/>
                <a:cs typeface="+mj-cs"/>
                <a:sym typeface="Source Sans Pro Regular"/>
              </a:defRPr>
            </a:pPr>
            <a:endParaRPr lang="en-US" sz="2000" dirty="0">
              <a:solidFill>
                <a:srgbClr val="000000"/>
              </a:solidFill>
              <a:latin typeface="+mj-lt"/>
              <a:ea typeface="+mj-ea"/>
              <a:cs typeface="+mj-cs"/>
              <a:sym typeface="Calibri"/>
            </a:endParaRPr>
          </a:p>
        </p:txBody>
      </p:sp>
      <p:sp>
        <p:nvSpPr>
          <p:cNvPr id="6" name="Rounded Rectangle 3">
            <a:extLst>
              <a:ext uri="{FF2B5EF4-FFF2-40B4-BE49-F238E27FC236}">
                <a16:creationId xmlns:a16="http://schemas.microsoft.com/office/drawing/2014/main" id="{FA73778B-99E7-2209-EC2E-DE12FC74F30F}"/>
              </a:ext>
            </a:extLst>
          </p:cNvPr>
          <p:cNvSpPr/>
          <p:nvPr/>
        </p:nvSpPr>
        <p:spPr>
          <a:xfrm flipV="1">
            <a:off x="141608" y="2060848"/>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19019133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65543" y="16357"/>
            <a:ext cx="2922281" cy="1932378"/>
          </a:xfrm>
        </p:spPr>
        <p:txBody>
          <a:bodyPr>
            <a:normAutofit/>
          </a:bodyPr>
          <a:lstStyle/>
          <a:p>
            <a:r>
              <a:rPr lang="en-US" altLang="en-US" sz="2800" b="1" dirty="0" err="1">
                <a:solidFill>
                  <a:schemeClr val="bg1"/>
                </a:solidFill>
              </a:rPr>
              <a:t>Références</a:t>
            </a:r>
            <a:r>
              <a:rPr lang="en-US" altLang="en-US" sz="2800" b="1" dirty="0">
                <a:solidFill>
                  <a:schemeClr val="bg1"/>
                </a:solidFill>
              </a:rPr>
              <a:t> et </a:t>
            </a:r>
            <a:r>
              <a:rPr lang="en-US" altLang="en-US" sz="2800" b="1" dirty="0" err="1">
                <a:solidFill>
                  <a:schemeClr val="bg1"/>
                </a:solidFill>
              </a:rPr>
              <a:t>lignes</a:t>
            </a:r>
            <a:r>
              <a:rPr lang="en-US" altLang="en-US" sz="2800" b="1" dirty="0">
                <a:solidFill>
                  <a:schemeClr val="bg1"/>
                </a:solidFill>
              </a:rPr>
              <a:t> </a:t>
            </a:r>
            <a:r>
              <a:rPr lang="en-US" altLang="en-US" sz="2800" b="1" dirty="0" err="1">
                <a:solidFill>
                  <a:schemeClr val="bg1"/>
                </a:solidFill>
              </a:rPr>
              <a:t>directrices</a:t>
            </a:r>
            <a:endParaRPr lang="en-US" altLang="en-US" sz="2800" b="1" dirty="0">
              <a:solidFill>
                <a:schemeClr val="bg1"/>
              </a:solidFill>
            </a:endParaRPr>
          </a:p>
        </p:txBody>
      </p:sp>
      <p:sp>
        <p:nvSpPr>
          <p:cNvPr id="82946" name="Content Placeholder 2"/>
          <p:cNvSpPr>
            <a:spLocks noGrp="1"/>
          </p:cNvSpPr>
          <p:nvPr>
            <p:ph type="body" idx="1"/>
          </p:nvPr>
        </p:nvSpPr>
        <p:spPr>
          <a:xfrm>
            <a:off x="3131840" y="842962"/>
            <a:ext cx="5720458" cy="5546726"/>
          </a:xfrm>
        </p:spPr>
        <p:txBody>
          <a:bodyPr>
            <a:normAutofit/>
          </a:bodyPr>
          <a:lstStyle/>
          <a:p>
            <a:pPr marL="0" indent="0">
              <a:buNone/>
            </a:pPr>
            <a:r>
              <a:rPr lang="fr-FR" altLang="en-US" sz="1800" dirty="0">
                <a:solidFill>
                  <a:srgbClr val="65A000"/>
                </a:solidFill>
                <a:cs typeface="Arial" charset="0"/>
              </a:rPr>
              <a:t>Cette présentation est une adaptation de documents de formation des Centres américains de contrôle et de prévention des maladies et de </a:t>
            </a:r>
            <a:r>
              <a:rPr lang="fr-FR" altLang="en-US" sz="1800" dirty="0" err="1">
                <a:solidFill>
                  <a:srgbClr val="65A000"/>
                </a:solidFill>
                <a:cs typeface="Arial" charset="0"/>
              </a:rPr>
              <a:t>FETP</a:t>
            </a:r>
            <a:r>
              <a:rPr lang="fr-FR" altLang="en-US" sz="1800" dirty="0">
                <a:solidFill>
                  <a:srgbClr val="65A000"/>
                </a:solidFill>
                <a:cs typeface="Arial" charset="0"/>
              </a:rPr>
              <a:t> </a:t>
            </a:r>
            <a:r>
              <a:rPr lang="fr-FR" altLang="en-US" sz="1800" dirty="0" err="1">
                <a:solidFill>
                  <a:srgbClr val="65A000"/>
                </a:solidFill>
                <a:cs typeface="Arial" charset="0"/>
              </a:rPr>
              <a:t>Frontline</a:t>
            </a:r>
            <a:endParaRPr lang="fr-FR" altLang="en-US" sz="1800" dirty="0">
              <a:solidFill>
                <a:srgbClr val="65A000"/>
              </a:solidFill>
              <a:cs typeface="Arial" charset="0"/>
            </a:endParaRPr>
          </a:p>
          <a:p>
            <a:pPr marL="0" indent="0">
              <a:buNone/>
            </a:pPr>
            <a:endParaRPr lang="en-US" altLang="en-US" sz="1800" dirty="0">
              <a:solidFill>
                <a:srgbClr val="002060"/>
              </a:solidFill>
              <a:cs typeface="Arial" charset="0"/>
            </a:endParaRPr>
          </a:p>
          <a:p>
            <a:pPr marL="0" indent="0">
              <a:buNone/>
            </a:pPr>
            <a:r>
              <a:rPr lang="en-US" altLang="en-US" sz="1800" dirty="0"/>
              <a:t>Centers for Disease Control and Prevention (CDC). Introduction to Public Health. In: Public Health 101 Series. Atlanta, GA: U.S. Department of Health and Human Services, CDC; 2014. Available at: </a:t>
            </a:r>
            <a:r>
              <a:rPr lang="en-US" altLang="en-US" sz="1800" dirty="0">
                <a:cs typeface="Arial" pitchFamily="34" charset="0"/>
                <a:hlinkClick r:id="rId2"/>
              </a:rPr>
              <a:t>https://www.cdc.gov/publichealth101/epidemiology.html</a:t>
            </a:r>
            <a:r>
              <a:rPr lang="en-US" altLang="en-US" sz="1800" dirty="0">
                <a:cs typeface="Arial" pitchFamily="34" charset="0"/>
              </a:rPr>
              <a:t> </a:t>
            </a:r>
          </a:p>
          <a:p>
            <a:pPr marL="0" indent="0">
              <a:buNone/>
            </a:pPr>
            <a:endParaRPr lang="en-US" altLang="en-US" sz="1800" dirty="0">
              <a:solidFill>
                <a:schemeClr val="tx1"/>
              </a:solidFill>
              <a:cs typeface="Arial" pitchFamily="34" charset="0"/>
            </a:endParaRPr>
          </a:p>
          <a:p>
            <a:pPr marL="0" indent="0">
              <a:buNone/>
            </a:pPr>
            <a:r>
              <a:rPr lang="en-US" altLang="en-US" sz="1800" dirty="0"/>
              <a:t>Centers for Disease Control and Prevention (CDC). Principles of Epidemiology in Public Health Practice, Third Edition: An Introduction to Applied Epidemiology and Biostatistics. Atlanta, GA: U.S. Department of Health and Human Services, CDC; 2011. Available</a:t>
            </a:r>
            <a:r>
              <a:rPr lang="en-US" altLang="en-US" sz="1800" dirty="0">
                <a:solidFill>
                  <a:schemeClr val="tx1"/>
                </a:solidFill>
                <a:cs typeface="Arial" pitchFamily="34" charset="0"/>
              </a:rPr>
              <a:t>: </a:t>
            </a:r>
            <a:r>
              <a:rPr lang="en-US" altLang="en-US" sz="1800" dirty="0">
                <a:cs typeface="Arial" pitchFamily="34" charset="0"/>
                <a:hlinkClick r:id="rId3"/>
              </a:rPr>
              <a:t>https://www.cdc.gov/ophss/csels/dsepd/ss1978/index.html</a:t>
            </a:r>
            <a:r>
              <a:rPr lang="en-US" altLang="en-US" sz="1800" dirty="0">
                <a:cs typeface="Arial" pitchFamily="34" charset="0"/>
              </a:rPr>
              <a:t> </a:t>
            </a:r>
          </a:p>
          <a:p>
            <a:pPr marL="0" indent="0">
              <a:buNone/>
            </a:pPr>
            <a:endParaRPr lang="en-US" altLang="en-US" sz="1800" dirty="0">
              <a:cs typeface="Arial" pitchFamily="34" charset="0"/>
            </a:endParaRPr>
          </a:p>
          <a:p>
            <a:pPr marL="0" indent="0">
              <a:buSzTx/>
              <a:buNone/>
              <a:defRPr sz="2000"/>
            </a:pPr>
            <a:r>
              <a:rPr lang="en-US" sz="1800" dirty="0"/>
              <a:t>Introduction to Epidemiology</a:t>
            </a:r>
          </a:p>
          <a:p>
            <a:pPr marL="0" indent="0">
              <a:buSzTx/>
              <a:buNone/>
              <a:defRPr sz="2000"/>
            </a:pPr>
            <a:r>
              <a:rPr lang="en-US" sz="1800" u="sng" dirty="0">
                <a:solidFill>
                  <a:srgbClr val="0563C1"/>
                </a:solidFill>
                <a:uFill>
                  <a:solidFill>
                    <a:srgbClr val="0563C1"/>
                  </a:solidFill>
                </a:uFill>
                <a:hlinkClick r:id="rId4"/>
              </a:rPr>
              <a:t>https://www.cdc.gov/eis/request-services/epiresources.html</a:t>
            </a:r>
            <a:endParaRPr lang="en-US" altLang="en-US" sz="1800" dirty="0">
              <a:cs typeface="Arial" pitchFamily="34" charset="0"/>
            </a:endParaRPr>
          </a:p>
        </p:txBody>
      </p:sp>
      <p:sp>
        <p:nvSpPr>
          <p:cNvPr id="4" name="Rounded Rectangle 3">
            <a:extLst>
              <a:ext uri="{FF2B5EF4-FFF2-40B4-BE49-F238E27FC236}">
                <a16:creationId xmlns:a16="http://schemas.microsoft.com/office/drawing/2014/main" id="{FA73778B-99E7-2209-EC2E-DE12FC74F30F}"/>
              </a:ext>
            </a:extLst>
          </p:cNvPr>
          <p:cNvSpPr/>
          <p:nvPr/>
        </p:nvSpPr>
        <p:spPr>
          <a:xfrm>
            <a:off x="65543" y="1897691"/>
            <a:ext cx="2123728" cy="4571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112944237"/>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5543" y="16357"/>
            <a:ext cx="2922281" cy="1932378"/>
          </a:xfrm>
        </p:spPr>
        <p:txBody>
          <a:bodyPr>
            <a:normAutofit/>
          </a:bodyPr>
          <a:lstStyle/>
          <a:p>
            <a:r>
              <a:rPr lang="en-US" altLang="en-US" sz="2800" b="1" dirty="0" err="1">
                <a:solidFill>
                  <a:schemeClr val="bg1"/>
                </a:solidFill>
              </a:rPr>
              <a:t>Références</a:t>
            </a:r>
            <a:r>
              <a:rPr lang="en-US" altLang="en-US" sz="2800" b="1" dirty="0">
                <a:solidFill>
                  <a:schemeClr val="bg1"/>
                </a:solidFill>
              </a:rPr>
              <a:t> et </a:t>
            </a:r>
            <a:r>
              <a:rPr lang="en-US" altLang="en-US" sz="2800" b="1" dirty="0" err="1">
                <a:solidFill>
                  <a:schemeClr val="bg1"/>
                </a:solidFill>
              </a:rPr>
              <a:t>lignes</a:t>
            </a:r>
            <a:r>
              <a:rPr lang="en-US" altLang="en-US" sz="2800" b="1" dirty="0">
                <a:solidFill>
                  <a:schemeClr val="bg1"/>
                </a:solidFill>
              </a:rPr>
              <a:t> </a:t>
            </a:r>
            <a:r>
              <a:rPr lang="en-US" altLang="en-US" sz="2800" b="1" dirty="0" err="1">
                <a:solidFill>
                  <a:schemeClr val="bg1"/>
                </a:solidFill>
              </a:rPr>
              <a:t>directrices</a:t>
            </a:r>
            <a:endParaRPr lang="en-US" altLang="en-US" sz="2800" b="1" dirty="0">
              <a:solidFill>
                <a:schemeClr val="bg1"/>
              </a:solidFill>
            </a:endParaRPr>
          </a:p>
        </p:txBody>
      </p:sp>
      <p:sp>
        <p:nvSpPr>
          <p:cNvPr id="82946" name="Content Placeholder 2"/>
          <p:cNvSpPr>
            <a:spLocks noGrp="1"/>
          </p:cNvSpPr>
          <p:nvPr>
            <p:ph type="body" idx="1"/>
          </p:nvPr>
        </p:nvSpPr>
        <p:spPr/>
        <p:txBody>
          <a:bodyPr/>
          <a:lstStyle/>
          <a:p>
            <a:pPr marL="0" lvl="0" indent="0">
              <a:buNone/>
            </a:pPr>
            <a:r>
              <a:rPr lang="en-US" sz="1800" kern="1200" dirty="0">
                <a:cs typeface="Arial" charset="0"/>
              </a:rPr>
              <a:t>Anderson, R.M., May, R.M., 1991. Infectious Diseases of Humans. Oxford University Press, Oxford.</a:t>
            </a:r>
          </a:p>
          <a:p>
            <a:pPr lvl="0"/>
            <a:endParaRPr lang="en-GB" sz="1800" kern="1200" dirty="0">
              <a:cs typeface="Arial" charset="0"/>
            </a:endParaRPr>
          </a:p>
          <a:p>
            <a:pPr marL="0" lvl="0" indent="0">
              <a:buNone/>
            </a:pPr>
            <a:r>
              <a:rPr lang="en-US" sz="1800" kern="1200" dirty="0">
                <a:cs typeface="Arial" charset="0"/>
              </a:rPr>
              <a:t>Castillo-Chavez, C., Velasco-Hernandez, J.X., </a:t>
            </a:r>
            <a:r>
              <a:rPr lang="en-US" sz="1800" kern="1200" dirty="0" err="1">
                <a:cs typeface="Arial" charset="0"/>
              </a:rPr>
              <a:t>Fridman</a:t>
            </a:r>
            <a:r>
              <a:rPr lang="en-US" sz="1800" kern="1200" dirty="0">
                <a:cs typeface="Arial" charset="0"/>
              </a:rPr>
              <a:t>, S., 1994.Modeling contact structures in biology. In: Levin, S.A. (Ed.), Frontiers of Theoretical Biology, Lecture Notes in Biomathematics, Vol.100.Springer, Berlin, Heidelberg, New York, pp.454–491.</a:t>
            </a:r>
          </a:p>
          <a:p>
            <a:pPr lvl="0"/>
            <a:endParaRPr lang="en-GB" sz="1800" dirty="0"/>
          </a:p>
          <a:p>
            <a:pPr marL="0" indent="0">
              <a:spcBef>
                <a:spcPct val="30000"/>
              </a:spcBef>
              <a:buNone/>
              <a:defRPr/>
            </a:pPr>
            <a:r>
              <a:rPr lang="en-US" altLang="en-US" sz="1800" dirty="0">
                <a:cs typeface="Arial" pitchFamily="34" charset="0"/>
              </a:rPr>
              <a:t>Centers for Disease Control and Prevention (CDC). One Health. Atlanta, GA: U.S. Department of Health and Human Services, CDC; 2018. Available at: </a:t>
            </a:r>
            <a:r>
              <a:rPr lang="en-US" sz="1800" dirty="0">
                <a:hlinkClick r:id="rId3"/>
              </a:rPr>
              <a:t>https://www.cdc.gov/onehealth/index.html</a:t>
            </a:r>
            <a:r>
              <a:rPr lang="en-US" sz="1800" dirty="0"/>
              <a:t> </a:t>
            </a:r>
          </a:p>
          <a:p>
            <a:pPr marL="0" indent="0">
              <a:spcBef>
                <a:spcPct val="30000"/>
              </a:spcBef>
              <a:buNone/>
              <a:defRPr/>
            </a:pPr>
            <a:endParaRPr lang="fr-FR" sz="1800" dirty="0"/>
          </a:p>
          <a:p>
            <a:pPr marL="0" indent="0">
              <a:spcBef>
                <a:spcPct val="30000"/>
              </a:spcBef>
              <a:buNone/>
              <a:defRPr/>
            </a:pPr>
            <a:r>
              <a:rPr lang="fr-FR" sz="1800" dirty="0"/>
              <a:t>Organisation mondiale de la Santé (OMS). L’approche multisectorielle de l’OMS « Un monde, une santé ». Genève, Suisse ; 2018. Disponible à : </a:t>
            </a:r>
            <a:r>
              <a:rPr lang="fr-FR" sz="1800" dirty="0">
                <a:hlinkClick r:id="rId4"/>
              </a:rPr>
              <a:t>http://www.who.int/features/qa/one-health/fr/</a:t>
            </a:r>
            <a:r>
              <a:rPr lang="fr-FR" sz="1800" dirty="0"/>
              <a:t> </a:t>
            </a:r>
          </a:p>
        </p:txBody>
      </p:sp>
      <p:sp>
        <p:nvSpPr>
          <p:cNvPr id="4" name="Rounded Rectangle 3">
            <a:extLst>
              <a:ext uri="{FF2B5EF4-FFF2-40B4-BE49-F238E27FC236}">
                <a16:creationId xmlns:a16="http://schemas.microsoft.com/office/drawing/2014/main" id="{FA73778B-99E7-2209-EC2E-DE12FC74F30F}"/>
              </a:ext>
            </a:extLst>
          </p:cNvPr>
          <p:cNvSpPr/>
          <p:nvPr/>
        </p:nvSpPr>
        <p:spPr>
          <a:xfrm flipV="1">
            <a:off x="107504" y="1988840"/>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1128475805"/>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5543" y="16357"/>
            <a:ext cx="2922281" cy="1932378"/>
          </a:xfrm>
        </p:spPr>
        <p:txBody>
          <a:bodyPr>
            <a:normAutofit/>
          </a:bodyPr>
          <a:lstStyle/>
          <a:p>
            <a:r>
              <a:rPr lang="en-US" altLang="en-US" sz="2800" b="1" dirty="0" err="1">
                <a:solidFill>
                  <a:schemeClr val="bg1"/>
                </a:solidFill>
              </a:rPr>
              <a:t>Autres</a:t>
            </a:r>
            <a:r>
              <a:rPr lang="en-US" altLang="en-US" sz="2800" b="1" dirty="0">
                <a:solidFill>
                  <a:schemeClr val="bg1"/>
                </a:solidFill>
              </a:rPr>
              <a:t> </a:t>
            </a:r>
            <a:r>
              <a:rPr lang="en-US" altLang="en-US" sz="2800" b="1" dirty="0" err="1">
                <a:solidFill>
                  <a:schemeClr val="bg1"/>
                </a:solidFill>
              </a:rPr>
              <a:t>ressources</a:t>
            </a:r>
            <a:r>
              <a:rPr lang="en-US" altLang="en-US" sz="2800" b="1" dirty="0">
                <a:solidFill>
                  <a:schemeClr val="bg1"/>
                </a:solidFill>
              </a:rPr>
              <a:t> de formation</a:t>
            </a:r>
          </a:p>
        </p:txBody>
      </p:sp>
      <p:sp>
        <p:nvSpPr>
          <p:cNvPr id="82946" name="Content Placeholder 2"/>
          <p:cNvSpPr>
            <a:spLocks noGrp="1"/>
          </p:cNvSpPr>
          <p:nvPr>
            <p:ph type="body" idx="1"/>
          </p:nvPr>
        </p:nvSpPr>
        <p:spPr>
          <a:xfrm>
            <a:off x="3131840" y="2420888"/>
            <a:ext cx="5647136" cy="2081982"/>
          </a:xfrm>
        </p:spPr>
        <p:txBody>
          <a:bodyPr/>
          <a:lstStyle/>
          <a:p>
            <a:pPr marL="0" indent="0">
              <a:buSzTx/>
              <a:buNone/>
              <a:defRPr sz="2400"/>
            </a:pPr>
            <a:r>
              <a:rPr lang="en-US" sz="1800" dirty="0"/>
              <a:t>Various online courses on epidemiology developed by CDC and other partners are available on this website.</a:t>
            </a:r>
          </a:p>
          <a:p>
            <a:pPr>
              <a:defRPr sz="2400"/>
            </a:pPr>
            <a:endParaRPr lang="en-US" sz="1800" dirty="0"/>
          </a:p>
          <a:p>
            <a:pPr marL="0" indent="0">
              <a:buSzTx/>
              <a:buNone/>
              <a:defRPr sz="2400"/>
            </a:pPr>
            <a:r>
              <a:rPr lang="en-US" sz="1800" dirty="0"/>
              <a:t>Introduction to Epidemiology, CDC e-learning course </a:t>
            </a:r>
          </a:p>
          <a:p>
            <a:pPr marL="0" indent="0">
              <a:buSzTx/>
              <a:buNone/>
              <a:defRPr sz="2400"/>
            </a:pPr>
            <a:r>
              <a:rPr lang="en-US" sz="1800" u="sng" dirty="0">
                <a:solidFill>
                  <a:srgbClr val="0563C1"/>
                </a:solidFill>
                <a:uFill>
                  <a:solidFill>
                    <a:srgbClr val="0563C1"/>
                  </a:solidFill>
                </a:uFill>
                <a:hlinkClick r:id="rId3"/>
              </a:rPr>
              <a:t>https://www.train.org/cdctrain/search?query=epidemiology&amp;type=course</a:t>
            </a:r>
            <a:endParaRPr lang="fr-FR" sz="1800" dirty="0"/>
          </a:p>
        </p:txBody>
      </p:sp>
      <p:sp>
        <p:nvSpPr>
          <p:cNvPr id="4" name="Rounded Rectangle 3">
            <a:extLst>
              <a:ext uri="{FF2B5EF4-FFF2-40B4-BE49-F238E27FC236}">
                <a16:creationId xmlns:a16="http://schemas.microsoft.com/office/drawing/2014/main" id="{FA73778B-99E7-2209-EC2E-DE12FC74F30F}"/>
              </a:ext>
            </a:extLst>
          </p:cNvPr>
          <p:cNvSpPr/>
          <p:nvPr/>
        </p:nvSpPr>
        <p:spPr>
          <a:xfrm flipV="1">
            <a:off x="83815" y="1965151"/>
            <a:ext cx="2206448" cy="100945"/>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2091023731"/>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4744755-CEB6-9344-C217-1361AEA362D8}"/>
              </a:ext>
            </a:extLst>
          </p:cNvPr>
          <p:cNvSpPr>
            <a:spLocks noGrp="1"/>
          </p:cNvSpPr>
          <p:nvPr>
            <p:ph type="body" sz="half" idx="1"/>
          </p:nvPr>
        </p:nvSpPr>
        <p:spPr/>
        <p:txBody>
          <a:bodyPr lIns="45719" tIns="45720" rIns="45719" bIns="45720" anchor="ctr">
            <a:normAutofit/>
          </a:bodyPr>
          <a:lstStyle/>
          <a:p>
            <a:r>
              <a:rPr lang="fr-FR" sz="4800" b="1" dirty="0"/>
              <a:t>Merci!</a:t>
            </a:r>
          </a:p>
        </p:txBody>
      </p:sp>
    </p:spTree>
    <p:extLst>
      <p:ext uri="{BB962C8B-B14F-4D97-AF65-F5344CB8AC3E}">
        <p14:creationId xmlns:p14="http://schemas.microsoft.com/office/powerpoint/2010/main" val="3296407191"/>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189624" y="661759"/>
            <a:ext cx="8656471" cy="5536836"/>
          </a:xfrm>
        </p:spPr>
        <p:txBody>
          <a:bodyPr vert="horz" wrap="square" lIns="10125" tIns="0" rIns="10125"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pPr marL="0" indent="0">
              <a:buNone/>
            </a:pPr>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0" indent="0">
              <a:buNone/>
            </a:pPr>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marL="40640" indent="-40640" rtl="0"/>
            <a:endParaRPr lang="en-US" sz="1600" dirty="0"/>
          </a:p>
        </p:txBody>
      </p:sp>
      <p:sp>
        <p:nvSpPr>
          <p:cNvPr id="5" name="Espace réservé du texte 4"/>
          <p:cNvSpPr>
            <a:spLocks noGrp="1"/>
          </p:cNvSpPr>
          <p:nvPr>
            <p:ph type="body" idx="21"/>
          </p:nvPr>
        </p:nvSpPr>
        <p:spPr>
          <a:xfrm>
            <a:off x="127356" y="56397"/>
            <a:ext cx="4532129" cy="466726"/>
          </a:xfrm>
        </p:spPr>
        <p:txBody>
          <a:bodyPr lIns="34289" tIns="34290" rIns="34289" bIns="34290" anchor="t">
            <a:normAutofit/>
          </a:bodyPr>
          <a:lstStyle/>
          <a:p>
            <a:pPr marL="0" indent="0">
              <a:buNone/>
            </a:pPr>
            <a:endParaRPr lang="en-US" sz="2400">
              <a:latin typeface="Source Sans Pro Regular"/>
            </a:endParaRPr>
          </a:p>
        </p:txBody>
      </p:sp>
    </p:spTree>
    <p:extLst>
      <p:ext uri="{BB962C8B-B14F-4D97-AF65-F5344CB8AC3E}">
        <p14:creationId xmlns:p14="http://schemas.microsoft.com/office/powerpoint/2010/main" val="291184499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EB3A001-62E3-C4E6-E8C6-89F1BB518818}"/>
              </a:ext>
            </a:extLst>
          </p:cNvPr>
          <p:cNvSpPr txBox="1">
            <a:spLocks/>
          </p:cNvSpPr>
          <p:nvPr/>
        </p:nvSpPr>
        <p:spPr>
          <a:xfrm>
            <a:off x="291752" y="1268760"/>
            <a:ext cx="2217204" cy="3632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fontAlgn="auto"/>
            <a:r>
              <a:rPr lang="fr-FR" b="1" kern="0" dirty="0"/>
              <a:t>Sommaire</a:t>
            </a:r>
            <a:endParaRPr lang="hu-HU" b="1" kern="0" dirty="0"/>
          </a:p>
        </p:txBody>
      </p:sp>
      <p:sp>
        <p:nvSpPr>
          <p:cNvPr id="6" name="Rounded Rectangle 3">
            <a:extLst>
              <a:ext uri="{FF2B5EF4-FFF2-40B4-BE49-F238E27FC236}">
                <a16:creationId xmlns:a16="http://schemas.microsoft.com/office/drawing/2014/main" id="{A1240213-F453-C0DF-F96E-9A597083ED51}"/>
              </a:ext>
            </a:extLst>
          </p:cNvPr>
          <p:cNvSpPr/>
          <p:nvPr/>
        </p:nvSpPr>
        <p:spPr>
          <a:xfrm flipV="1">
            <a:off x="291752" y="1970837"/>
            <a:ext cx="1991279" cy="65187"/>
          </a:xfrm>
          <a:prstGeom prst="roundRect">
            <a:avLst>
              <a:gd name="adj" fmla="val 50000"/>
            </a:avLst>
          </a:prstGeom>
          <a:solidFill>
            <a:schemeClr val="accent3"/>
          </a:solidFill>
          <a:ln w="12700">
            <a:miter lim="400000"/>
          </a:ln>
        </p:spPr>
        <p:txBody>
          <a:bodyPr lIns="34289" rIns="34289"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375" kern="0" dirty="0">
              <a:solidFill>
                <a:srgbClr val="FFFFFF"/>
              </a:solidFill>
              <a:latin typeface="Source Sans Pro Regular"/>
              <a:ea typeface="+mj-ea"/>
              <a:cs typeface="+mj-cs"/>
              <a:sym typeface="Source Sans Pro Regular"/>
            </a:endParaRPr>
          </a:p>
        </p:txBody>
      </p:sp>
      <p:sp>
        <p:nvSpPr>
          <p:cNvPr id="5" name="Content Placeholder 2"/>
          <p:cNvSpPr txBox="1">
            <a:spLocks/>
          </p:cNvSpPr>
          <p:nvPr/>
        </p:nvSpPr>
        <p:spPr>
          <a:xfrm>
            <a:off x="3131840" y="1844824"/>
            <a:ext cx="5760442" cy="35283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9pPr>
          </a:lstStyle>
          <a:p>
            <a:pPr marL="514350" indent="-514350" fontAlgn="auto">
              <a:spcBef>
                <a:spcPct val="0"/>
              </a:spcBef>
              <a:spcAft>
                <a:spcPts val="1200"/>
              </a:spcAft>
              <a:buFont typeface="+mj-lt"/>
              <a:buAutoNum type="arabicPeriod"/>
            </a:pPr>
            <a:r>
              <a:rPr lang="fr-FR" kern="0" dirty="0"/>
              <a:t>Qu’est-ce que l’épidémiologie ?</a:t>
            </a:r>
          </a:p>
          <a:p>
            <a:pPr marL="514350" indent="-514350" fontAlgn="auto">
              <a:spcBef>
                <a:spcPct val="0"/>
              </a:spcBef>
              <a:spcAft>
                <a:spcPts val="1200"/>
              </a:spcAft>
              <a:buFont typeface="+mj-lt"/>
              <a:buAutoNum type="arabicPeriod"/>
            </a:pPr>
            <a:r>
              <a:rPr lang="fr-FR" kern="0" dirty="0"/>
              <a:t>Termes clés de l’épidémiologie</a:t>
            </a:r>
          </a:p>
          <a:p>
            <a:pPr marL="514350" indent="-514350" fontAlgn="auto">
              <a:spcBef>
                <a:spcPct val="0"/>
              </a:spcBef>
              <a:spcAft>
                <a:spcPts val="1200"/>
              </a:spcAft>
              <a:buFont typeface="+mj-lt"/>
              <a:buAutoNum type="arabicPeriod"/>
            </a:pPr>
            <a:r>
              <a:rPr lang="fr-FR" kern="0" dirty="0"/>
              <a:t>Triade épidémiologique</a:t>
            </a:r>
          </a:p>
          <a:p>
            <a:pPr marL="514350" indent="-514350" fontAlgn="auto">
              <a:spcBef>
                <a:spcPct val="0"/>
              </a:spcBef>
              <a:spcAft>
                <a:spcPts val="1200"/>
              </a:spcAft>
              <a:buFont typeface="+mj-lt"/>
              <a:buAutoNum type="arabicPeriod"/>
            </a:pPr>
            <a:r>
              <a:rPr lang="fr-FR" kern="0" dirty="0"/>
              <a:t>Mesures clés pour l’épidémiologie descriptive</a:t>
            </a:r>
          </a:p>
          <a:p>
            <a:pPr marL="514350" indent="-514350" fontAlgn="auto">
              <a:spcBef>
                <a:spcPct val="0"/>
              </a:spcBef>
              <a:spcAft>
                <a:spcPts val="1200"/>
              </a:spcAft>
              <a:buFont typeface="+mj-lt"/>
              <a:buAutoNum type="arabicPeriod"/>
            </a:pPr>
            <a:r>
              <a:rPr lang="fr-FR" kern="0" dirty="0"/>
              <a:t>Références et lignes directrices</a:t>
            </a:r>
          </a:p>
          <a:p>
            <a:pPr marL="514350" indent="-514350" fontAlgn="auto">
              <a:spcBef>
                <a:spcPct val="0"/>
              </a:spcBef>
              <a:spcAft>
                <a:spcPts val="1200"/>
              </a:spcAft>
              <a:buFont typeface="+mj-lt"/>
              <a:buAutoNum type="arabicPeriod"/>
            </a:pPr>
            <a:r>
              <a:rPr lang="fr-FR" kern="0" dirty="0"/>
              <a:t>Autres ressources de formation</a:t>
            </a:r>
          </a:p>
        </p:txBody>
      </p:sp>
    </p:spTree>
    <p:extLst>
      <p:ext uri="{BB962C8B-B14F-4D97-AF65-F5344CB8AC3E}">
        <p14:creationId xmlns:p14="http://schemas.microsoft.com/office/powerpoint/2010/main" val="392836980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 name="Chart and Magnifying GlassPicture 4" descr="Chart and Magnifying GlassPicture 4"/>
          <p:cNvPicPr>
            <a:picLocks noChangeAspect="1"/>
          </p:cNvPicPr>
          <p:nvPr/>
        </p:nvPicPr>
        <p:blipFill>
          <a:blip r:embed="rId3"/>
          <a:stretch>
            <a:fillRect/>
          </a:stretch>
        </p:blipFill>
        <p:spPr>
          <a:xfrm>
            <a:off x="4572000" y="2306532"/>
            <a:ext cx="2400300" cy="1962151"/>
          </a:xfrm>
          <a:prstGeom prst="rect">
            <a:avLst/>
          </a:prstGeom>
          <a:ln w="12700">
            <a:miter lim="400000"/>
          </a:ln>
        </p:spPr>
      </p:pic>
      <p:sp>
        <p:nvSpPr>
          <p:cNvPr id="2" name="Title 2">
            <a:extLst>
              <a:ext uri="{FF2B5EF4-FFF2-40B4-BE49-F238E27FC236}">
                <a16:creationId xmlns:a16="http://schemas.microsoft.com/office/drawing/2014/main" id="{2F233D93-47FA-BB1B-18FE-039E9498B32F}"/>
              </a:ext>
            </a:extLst>
          </p:cNvPr>
          <p:cNvSpPr txBox="1">
            <a:spLocks/>
          </p:cNvSpPr>
          <p:nvPr/>
        </p:nvSpPr>
        <p:spPr>
          <a:xfrm>
            <a:off x="0" y="836712"/>
            <a:ext cx="3128120" cy="711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fontAlgn="auto"/>
            <a:r>
              <a:rPr lang="hu-HU" sz="2800" b="1" kern="0" dirty="0"/>
              <a:t>1. </a:t>
            </a:r>
            <a:r>
              <a:rPr lang="fr-FR" sz="2800" b="1" kern="0" dirty="0"/>
              <a:t>Qu’est ce que l’épidémiologie</a:t>
            </a:r>
            <a:r>
              <a:rPr lang="hu-HU" sz="2800" b="1" kern="0" dirty="0"/>
              <a:t>?</a:t>
            </a:r>
          </a:p>
        </p:txBody>
      </p:sp>
      <p:sp>
        <p:nvSpPr>
          <p:cNvPr id="3" name="Rounded Rectangle 3">
            <a:extLst>
              <a:ext uri="{FF2B5EF4-FFF2-40B4-BE49-F238E27FC236}">
                <a16:creationId xmlns:a16="http://schemas.microsoft.com/office/drawing/2014/main" id="{AA74E28F-AA80-1583-2AA1-BE5D9704E2BB}"/>
              </a:ext>
            </a:extLst>
          </p:cNvPr>
          <p:cNvSpPr/>
          <p:nvPr/>
        </p:nvSpPr>
        <p:spPr>
          <a:xfrm flipV="1">
            <a:off x="291752" y="1970836"/>
            <a:ext cx="2012004" cy="84899"/>
          </a:xfrm>
          <a:prstGeom prst="roundRect">
            <a:avLst>
              <a:gd name="adj" fmla="val 50000"/>
            </a:avLst>
          </a:prstGeom>
          <a:solidFill>
            <a:schemeClr val="accent3"/>
          </a:solidFill>
          <a:ln w="12700">
            <a:miter lim="400000"/>
          </a:ln>
        </p:spPr>
        <p:txBody>
          <a:bodyPr lIns="34289" rIns="34289"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375" kern="0" dirty="0">
              <a:solidFill>
                <a:srgbClr val="FFFFFF"/>
              </a:solidFill>
              <a:latin typeface="Source Sans Pro Regular"/>
              <a:ea typeface="+mj-ea"/>
              <a:cs typeface="+mj-cs"/>
              <a:sym typeface="Source Sans Pro Regular"/>
            </a:endParaRPr>
          </a:p>
        </p:txBody>
      </p:sp>
    </p:spTree>
    <p:extLst>
      <p:ext uri="{BB962C8B-B14F-4D97-AF65-F5344CB8AC3E}">
        <p14:creationId xmlns:p14="http://schemas.microsoft.com/office/powerpoint/2010/main" val="13274835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0"/>
          <p:cNvSpPr txBox="1">
            <a:spLocks noChangeArrowheads="1"/>
          </p:cNvSpPr>
          <p:nvPr/>
        </p:nvSpPr>
        <p:spPr bwMode="auto">
          <a:xfrm>
            <a:off x="249238" y="5877272"/>
            <a:ext cx="6746875" cy="17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buFont typeface="Arial" charset="0"/>
              <a:buNone/>
            </a:pPr>
            <a:r>
              <a:rPr lang="en-US" altLang="en-US" sz="1000" dirty="0" err="1">
                <a:solidFill>
                  <a:srgbClr val="0536C6"/>
                </a:solidFill>
                <a:latin typeface="Arial" charset="0"/>
              </a:rPr>
              <a:t>Adapté</a:t>
            </a:r>
            <a:r>
              <a:rPr lang="en-US" altLang="en-US" sz="1000" dirty="0">
                <a:solidFill>
                  <a:srgbClr val="0536C6"/>
                </a:solidFill>
                <a:latin typeface="Arial" charset="0"/>
              </a:rPr>
              <a:t> de : Last JM, ed. A dictionary of epidemiology. 2</a:t>
            </a:r>
            <a:r>
              <a:rPr lang="en-US" altLang="en-US" sz="1000" baseline="30000" dirty="0">
                <a:solidFill>
                  <a:srgbClr val="0536C6"/>
                </a:solidFill>
                <a:latin typeface="Arial" charset="0"/>
              </a:rPr>
              <a:t>nd</a:t>
            </a:r>
            <a:r>
              <a:rPr lang="en-US" altLang="en-US" sz="1000" dirty="0">
                <a:solidFill>
                  <a:srgbClr val="0536C6"/>
                </a:solidFill>
                <a:latin typeface="Arial" charset="0"/>
              </a:rPr>
              <a:t> ed. Toronto, Canada: Oxford University Press; 1988.</a:t>
            </a:r>
            <a:endParaRPr lang="en-US" altLang="en-US" sz="1000" dirty="0">
              <a:solidFill>
                <a:srgbClr val="0536C6"/>
              </a:solidFill>
            </a:endParaRPr>
          </a:p>
        </p:txBody>
      </p:sp>
      <p:sp>
        <p:nvSpPr>
          <p:cNvPr id="21508" name="TextBox 1"/>
          <p:cNvSpPr txBox="1">
            <a:spLocks noChangeArrowheads="1"/>
          </p:cNvSpPr>
          <p:nvPr/>
        </p:nvSpPr>
        <p:spPr bwMode="auto">
          <a:xfrm>
            <a:off x="0" y="0"/>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r-FR" altLang="en-US" b="1" dirty="0">
                <a:solidFill>
                  <a:schemeClr val="bg1"/>
                </a:solidFill>
                <a:latin typeface="+mn-lt"/>
                <a:cs typeface="+mj-cs"/>
              </a:rPr>
              <a:t>Épidémiologie — Définition</a:t>
            </a:r>
          </a:p>
        </p:txBody>
      </p:sp>
      <p:pic>
        <p:nvPicPr>
          <p:cNvPr id="21509" name="Picture 9" descr="Chart and magnifying glass inside a circle."/>
          <p:cNvPicPr>
            <a:picLocks noChangeAspect="1"/>
          </p:cNvPicPr>
          <p:nvPr/>
        </p:nvPicPr>
        <p:blipFill>
          <a:blip r:embed="rId3" cstate="print"/>
          <a:srcRect/>
          <a:stretch>
            <a:fillRect/>
          </a:stretch>
        </p:blipFill>
        <p:spPr bwMode="auto">
          <a:xfrm>
            <a:off x="609600" y="1752600"/>
            <a:ext cx="32004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Content Placeholder 2"/>
          <p:cNvSpPr txBox="1">
            <a:spLocks/>
          </p:cNvSpPr>
          <p:nvPr/>
        </p:nvSpPr>
        <p:spPr bwMode="auto">
          <a:xfrm>
            <a:off x="3810000" y="1206204"/>
            <a:ext cx="5143500"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279400" indent="-279400">
              <a:buFont typeface="+mj-lt"/>
              <a:buAutoNum type="arabicPeriod"/>
            </a:pPr>
            <a:r>
              <a:rPr lang="fr-FR" altLang="en-US" sz="2200" b="1" kern="0" dirty="0">
                <a:solidFill>
                  <a:srgbClr val="C00000"/>
                </a:solidFill>
                <a:latin typeface="+mj-lt"/>
                <a:ea typeface="+mj-ea"/>
                <a:cs typeface="+mj-cs"/>
              </a:rPr>
              <a:t>L’étude </a:t>
            </a:r>
          </a:p>
          <a:p>
            <a:pPr marL="447675" indent="-190500" fontAlgn="auto" hangingPunct="0">
              <a:spcBef>
                <a:spcPts val="375"/>
              </a:spcBef>
              <a:spcAft>
                <a:spcPts val="0"/>
              </a:spcAft>
              <a:buClr>
                <a:srgbClr val="C00000"/>
              </a:buClr>
              <a:buSzPct val="100000"/>
              <a:buFont typeface="Arial"/>
              <a:buChar char="•"/>
              <a:defRPr sz="2400">
                <a:latin typeface="+mj-lt"/>
                <a:ea typeface="+mj-ea"/>
                <a:cs typeface="+mj-cs"/>
                <a:sym typeface="Source Sans Pro Regular"/>
              </a:defRPr>
            </a:pPr>
            <a:r>
              <a:rPr lang="fr-FR" altLang="en-US" sz="2200" kern="0" dirty="0">
                <a:solidFill>
                  <a:srgbClr val="000000"/>
                </a:solidFill>
                <a:latin typeface="+mj-lt"/>
                <a:ea typeface="+mj-ea"/>
                <a:cs typeface="+mj-cs"/>
              </a:rPr>
              <a:t>De la distribution des maladies : fréquences, schémas</a:t>
            </a:r>
          </a:p>
          <a:p>
            <a:pPr marL="447675" indent="-190500" fontAlgn="auto" hangingPunct="0">
              <a:spcBef>
                <a:spcPts val="375"/>
              </a:spcBef>
              <a:spcAft>
                <a:spcPts val="0"/>
              </a:spcAft>
              <a:buClr>
                <a:srgbClr val="C00000"/>
              </a:buClr>
              <a:buSzPct val="100000"/>
              <a:buFont typeface="Arial"/>
              <a:buChar char="•"/>
              <a:defRPr sz="2400">
                <a:latin typeface="+mj-lt"/>
                <a:ea typeface="+mj-ea"/>
                <a:cs typeface="+mj-cs"/>
                <a:sym typeface="Source Sans Pro Regular"/>
              </a:defRPr>
            </a:pPr>
            <a:r>
              <a:rPr lang="fr-FR" altLang="en-US" sz="2200" kern="0" dirty="0">
                <a:solidFill>
                  <a:srgbClr val="000000"/>
                </a:solidFill>
                <a:latin typeface="+mj-lt"/>
                <a:ea typeface="+mj-ea"/>
                <a:cs typeface="+mj-cs"/>
              </a:rPr>
              <a:t>Des déterminants de la santé : causes, facteurs de risque </a:t>
            </a:r>
          </a:p>
          <a:p>
            <a:pPr marL="447675" indent="-190500" fontAlgn="auto" hangingPunct="0">
              <a:spcBef>
                <a:spcPts val="375"/>
              </a:spcBef>
              <a:spcAft>
                <a:spcPts val="0"/>
              </a:spcAft>
              <a:buClr>
                <a:srgbClr val="C00000"/>
              </a:buClr>
              <a:buSzPct val="100000"/>
              <a:buFont typeface="Arial"/>
              <a:buChar char="•"/>
              <a:defRPr sz="2400">
                <a:latin typeface="+mj-lt"/>
                <a:ea typeface="+mj-ea"/>
                <a:cs typeface="+mj-cs"/>
                <a:sym typeface="Source Sans Pro Regular"/>
              </a:defRPr>
            </a:pPr>
            <a:r>
              <a:rPr lang="fr-FR" altLang="en-US" sz="2200" kern="0" dirty="0">
                <a:solidFill>
                  <a:srgbClr val="000000"/>
                </a:solidFill>
                <a:latin typeface="+mj-lt"/>
                <a:ea typeface="+mj-ea"/>
                <a:cs typeface="+mj-cs"/>
              </a:rPr>
              <a:t>Chez des populations spécifiques (les membres d’un village, des groupes à haut risque, par exemple)</a:t>
            </a:r>
          </a:p>
          <a:p>
            <a:pPr marL="342900" indent="-342900"/>
            <a:endParaRPr lang="fr-FR" altLang="en-US" sz="2200" dirty="0">
              <a:latin typeface="+mj-lt"/>
            </a:endParaRPr>
          </a:p>
          <a:p>
            <a:pPr>
              <a:buNone/>
            </a:pPr>
            <a:r>
              <a:rPr lang="fr-FR" altLang="en-US" sz="2200" b="1" kern="0" dirty="0">
                <a:solidFill>
                  <a:srgbClr val="C00000"/>
                </a:solidFill>
                <a:latin typeface="+mj-lt"/>
                <a:ea typeface="+mj-ea"/>
                <a:cs typeface="+mj-cs"/>
              </a:rPr>
              <a:t>2. L’application de cette étude dans la lutte contre des problèmes en matière de santé</a:t>
            </a:r>
          </a:p>
        </p:txBody>
      </p:sp>
      <p:sp>
        <p:nvSpPr>
          <p:cNvPr id="21511" name="Slide Number Placeholder 1"/>
          <p:cNvSpPr txBox="1">
            <a:spLocks/>
          </p:cNvSpPr>
          <p:nvPr/>
        </p:nvSpPr>
        <p:spPr bwMode="auto">
          <a:xfrm>
            <a:off x="6553200" y="61722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fld id="{DF787703-AB28-4848-BD68-32AFAF7A09C2}" type="slidenum">
              <a:rPr lang="en-US" altLang="en-US" sz="1400">
                <a:solidFill>
                  <a:srgbClr val="0039A6"/>
                </a:solidFill>
                <a:latin typeface="Myriad Web Pro" charset="0"/>
              </a:rPr>
              <a:pPr algn="r" eaLnBrk="1" hangingPunct="1">
                <a:spcBef>
                  <a:spcPct val="0"/>
                </a:spcBef>
                <a:buFontTx/>
                <a:buNone/>
              </a:pPr>
              <a:t>7</a:t>
            </a:fld>
            <a:endParaRPr lang="en-US" altLang="en-US" sz="1400">
              <a:solidFill>
                <a:srgbClr val="0039A6"/>
              </a:solidFill>
              <a:latin typeface="Myriad Web Pro" charset="0"/>
            </a:endParaRPr>
          </a:p>
        </p:txBody>
      </p:sp>
    </p:spTree>
    <p:extLst>
      <p:ext uri="{BB962C8B-B14F-4D97-AF65-F5344CB8AC3E}">
        <p14:creationId xmlns:p14="http://schemas.microsoft.com/office/powerpoint/2010/main" val="299080414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latin typeface="Arial" charset="0"/>
                <a:ea typeface="Arial" charset="0"/>
                <a:cs typeface="Arial" charset="0"/>
              </a:rPr>
              <a:t>L’épidémiologie sert…</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8</a:t>
            </a:fld>
            <a:endParaRPr lang="en-US" altLang="en-US"/>
          </a:p>
        </p:txBody>
      </p:sp>
      <p:sp>
        <p:nvSpPr>
          <p:cNvPr id="4" name="Content Placeholder 2"/>
          <p:cNvSpPr txBox="1">
            <a:spLocks/>
          </p:cNvSpPr>
          <p:nvPr/>
        </p:nvSpPr>
        <p:spPr bwMode="auto">
          <a:xfrm>
            <a:off x="3059832" y="1340768"/>
            <a:ext cx="5748143" cy="43204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54000" indent="-254000" defTabSz="289321">
              <a:lnSpc>
                <a:spcPct val="90000"/>
              </a:lnSpc>
              <a:spcBef>
                <a:spcPts val="300"/>
              </a:spcBef>
              <a:spcAft>
                <a:spcPts val="0"/>
              </a:spcAft>
              <a:buClr>
                <a:schemeClr val="accent3"/>
              </a:buClr>
              <a:buSzPct val="100000"/>
              <a:buFont typeface="Arial"/>
              <a:buChar char="•"/>
              <a:defRPr sz="2400"/>
            </a:pPr>
            <a:r>
              <a:rPr lang="fr-FR" sz="2200" dirty="0">
                <a:solidFill>
                  <a:srgbClr val="000000"/>
                </a:solidFill>
                <a:latin typeface="+mj-lt"/>
                <a:ea typeface="+mj-ea"/>
                <a:cs typeface="+mj-cs"/>
                <a:sym typeface="Source Sans Pro Regular"/>
              </a:rPr>
              <a:t>À savoir qui est touché, à connaître la maladie et à déterminer quand, où et pourquoi une maladie se propage</a:t>
            </a:r>
          </a:p>
          <a:p>
            <a:pPr marL="254000" indent="-254000" defTabSz="289321">
              <a:lnSpc>
                <a:spcPct val="90000"/>
              </a:lnSpc>
              <a:spcBef>
                <a:spcPts val="300"/>
              </a:spcBef>
              <a:spcAft>
                <a:spcPts val="0"/>
              </a:spcAft>
              <a:buClr>
                <a:schemeClr val="accent3"/>
              </a:buClr>
              <a:buSzPct val="100000"/>
              <a:buFont typeface="Arial"/>
              <a:buChar char="•"/>
              <a:defRPr sz="2400"/>
            </a:pPr>
            <a:endParaRPr lang="fr-FR" sz="2200" dirty="0">
              <a:solidFill>
                <a:srgbClr val="000000"/>
              </a:solidFill>
              <a:latin typeface="+mj-lt"/>
              <a:ea typeface="+mj-ea"/>
              <a:cs typeface="+mj-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400"/>
            </a:pPr>
            <a:r>
              <a:rPr lang="fr-FR" sz="2200" dirty="0">
                <a:solidFill>
                  <a:srgbClr val="000000"/>
                </a:solidFill>
                <a:latin typeface="+mj-lt"/>
                <a:ea typeface="+mj-ea"/>
                <a:cs typeface="+mj-cs"/>
                <a:sym typeface="Source Sans Pro Regular"/>
              </a:rPr>
              <a:t>L’épidémiologie sert à caractériser la maladie en termes de TEMPS, de LIEU, et de PERSONNES</a:t>
            </a:r>
          </a:p>
          <a:p>
            <a:pPr marL="254000" indent="-254000" defTabSz="289321">
              <a:lnSpc>
                <a:spcPct val="90000"/>
              </a:lnSpc>
              <a:spcBef>
                <a:spcPts val="300"/>
              </a:spcBef>
              <a:spcAft>
                <a:spcPts val="0"/>
              </a:spcAft>
              <a:buClr>
                <a:schemeClr val="accent3"/>
              </a:buClr>
              <a:buSzPct val="100000"/>
              <a:buFont typeface="Arial"/>
              <a:buChar char="•"/>
              <a:defRPr sz="2400"/>
            </a:pPr>
            <a:endParaRPr lang="fr-FR" sz="2200" dirty="0">
              <a:solidFill>
                <a:srgbClr val="000000"/>
              </a:solidFill>
              <a:latin typeface="+mj-lt"/>
              <a:ea typeface="+mj-ea"/>
              <a:cs typeface="+mj-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400"/>
            </a:pPr>
            <a:r>
              <a:rPr lang="fr-FR" sz="2200" dirty="0">
                <a:solidFill>
                  <a:srgbClr val="000000"/>
                </a:solidFill>
                <a:latin typeface="+mj-lt"/>
                <a:ea typeface="+mj-ea"/>
                <a:cs typeface="+mj-cs"/>
                <a:sym typeface="Source Sans Pro Regular"/>
              </a:rPr>
              <a:t>Ces informations peuvent permettre de déterminer les risques, d’orienter la conception des interventions et d’évaluer leur efficacité</a:t>
            </a:r>
          </a:p>
          <a:p>
            <a:pPr marL="254000" indent="-254000" defTabSz="289321">
              <a:lnSpc>
                <a:spcPct val="90000"/>
              </a:lnSpc>
              <a:spcBef>
                <a:spcPts val="300"/>
              </a:spcBef>
              <a:spcAft>
                <a:spcPts val="0"/>
              </a:spcAft>
              <a:buClr>
                <a:schemeClr val="accent3"/>
              </a:buClr>
              <a:buSzPct val="100000"/>
              <a:buFont typeface="Arial"/>
              <a:buChar char="•"/>
              <a:defRPr sz="2400"/>
            </a:pPr>
            <a:endParaRPr lang="en-US" sz="2200" dirty="0">
              <a:solidFill>
                <a:srgbClr val="000000"/>
              </a:solidFill>
              <a:latin typeface="+mj-lt"/>
              <a:ea typeface="+mj-ea"/>
              <a:cs typeface="+mj-cs"/>
              <a:sym typeface="Source Sans Pro Regular"/>
            </a:endParaRPr>
          </a:p>
        </p:txBody>
      </p:sp>
      <p:sp>
        <p:nvSpPr>
          <p:cNvPr id="7" name="Title 2">
            <a:extLst>
              <a:ext uri="{FF2B5EF4-FFF2-40B4-BE49-F238E27FC236}">
                <a16:creationId xmlns:a16="http://schemas.microsoft.com/office/drawing/2014/main" id="{942F943B-F686-275E-5139-6DA02D98501A}"/>
              </a:ext>
            </a:extLst>
          </p:cNvPr>
          <p:cNvSpPr txBox="1">
            <a:spLocks/>
          </p:cNvSpPr>
          <p:nvPr/>
        </p:nvSpPr>
        <p:spPr>
          <a:xfrm>
            <a:off x="733" y="506603"/>
            <a:ext cx="3578890" cy="948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fr-FR" sz="2800" b="1" dirty="0"/>
              <a:t>L’épidémiologie</a:t>
            </a:r>
            <a:r>
              <a:rPr lang="fr-FR" b="1" dirty="0"/>
              <a:t> sert…</a:t>
            </a:r>
            <a:endParaRPr lang="hu-HU" b="1" dirty="0"/>
          </a:p>
        </p:txBody>
      </p:sp>
      <p:sp>
        <p:nvSpPr>
          <p:cNvPr id="8" name="Rounded Rectangle 3"/>
          <p:cNvSpPr/>
          <p:nvPr/>
        </p:nvSpPr>
        <p:spPr>
          <a:xfrm flipV="1">
            <a:off x="141741" y="1643306"/>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extLst>
      <p:ext uri="{BB962C8B-B14F-4D97-AF65-F5344CB8AC3E}">
        <p14:creationId xmlns:p14="http://schemas.microsoft.com/office/powerpoint/2010/main" val="8437285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
          </p:nvPr>
        </p:nvSpPr>
        <p:spPr/>
        <p:txBody>
          <a:bodyPr/>
          <a:lstStyle/>
          <a:p>
            <a:endParaRPr lang="en-US"/>
          </a:p>
        </p:txBody>
      </p:sp>
      <p:sp>
        <p:nvSpPr>
          <p:cNvPr id="2" name="Title 1"/>
          <p:cNvSpPr>
            <a:spLocks noGrp="1"/>
          </p:cNvSpPr>
          <p:nvPr>
            <p:ph type="title"/>
          </p:nvPr>
        </p:nvSpPr>
        <p:spPr>
          <a:xfrm>
            <a:off x="0" y="-20444"/>
            <a:ext cx="6948264" cy="646113"/>
          </a:xfrm>
        </p:spPr>
        <p:txBody>
          <a:bodyPr>
            <a:noAutofit/>
          </a:bodyPr>
          <a:lstStyle/>
          <a:p>
            <a:pPr defTabSz="289321"/>
            <a:r>
              <a:rPr lang="fr-FR" sz="2800" dirty="0"/>
              <a:t>Exemple : Choléra en fonction du temps et du lieu</a:t>
            </a:r>
          </a:p>
        </p:txBody>
      </p:sp>
      <p:sp>
        <p:nvSpPr>
          <p:cNvPr id="3" name="Slide Number Placeholder 2"/>
          <p:cNvSpPr>
            <a:spLocks noGrp="1"/>
          </p:cNvSpPr>
          <p:nvPr>
            <p:ph type="sldNum" sz="quarter" idx="4294967295"/>
          </p:nvPr>
        </p:nvSpPr>
        <p:spPr>
          <a:xfrm>
            <a:off x="7010400" y="6245225"/>
            <a:ext cx="2133600" cy="476250"/>
          </a:xfrm>
          <a:prstGeom prst="rect">
            <a:avLst/>
          </a:prstGeom>
        </p:spPr>
        <p:txBody>
          <a:bodyPr/>
          <a:lstStyle/>
          <a:p>
            <a:fld id="{54194040-A183-4782-92D6-AC45EA1518FE}" type="slidenum">
              <a:rPr lang="en-US" altLang="en-US" smtClean="0"/>
              <a:pPr/>
              <a:t>9</a:t>
            </a:fld>
            <a:endParaRPr lang="en-US"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7465" y="1268760"/>
            <a:ext cx="6849070" cy="4795991"/>
          </a:xfrm>
          <a:prstGeom prst="rect">
            <a:avLst/>
          </a:prstGeom>
        </p:spPr>
      </p:pic>
    </p:spTree>
    <p:extLst>
      <p:ext uri="{BB962C8B-B14F-4D97-AF65-F5344CB8AC3E}">
        <p14:creationId xmlns:p14="http://schemas.microsoft.com/office/powerpoint/2010/main" val="1729202093"/>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3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Props1.xml><?xml version="1.0" encoding="utf-8"?>
<ds:datastoreItem xmlns:ds="http://schemas.openxmlformats.org/officeDocument/2006/customXml" ds:itemID="{242E4A47-95C0-4611-938A-D81FA3B6E125}">
  <ds:schemaRefs>
    <ds:schemaRef ds:uri="http://schemas.microsoft.com/sharepoint/v3/contenttype/forms"/>
  </ds:schemaRefs>
</ds:datastoreItem>
</file>

<file path=customXml/itemProps2.xml><?xml version="1.0" encoding="utf-8"?>
<ds:datastoreItem xmlns:ds="http://schemas.openxmlformats.org/officeDocument/2006/customXml" ds:itemID="{163CCE29-5478-423F-990E-A7B551CB57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39BA8A-34DA-4C24-8892-143F0BB1C868}">
  <ds:schemaRefs>
    <ds:schemaRef ds:uri="http://schemas.openxmlformats.org/package/2006/metadata/core-properties"/>
    <ds:schemaRef ds:uri="e2a64997-203d-4655-a595-383c2eb1e865"/>
    <ds:schemaRef ds:uri="http://purl.org/dc/elements/1.1/"/>
    <ds:schemaRef ds:uri="http://schemas.microsoft.com/office/2006/metadata/properties"/>
    <ds:schemaRef ds:uri="http://schemas.microsoft.com/office/2006/documentManagement/types"/>
    <ds:schemaRef ds:uri="http://purl.org/dc/terms/"/>
    <ds:schemaRef ds:uri="http://purl.org/dc/dcmitype/"/>
    <ds:schemaRef ds:uri="http://schemas.microsoft.com/office/infopath/2007/PartnerControls"/>
    <ds:schemaRef ds:uri="450f158c-397a-4a9d-b005-a44c92e0fcc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13029</TotalTime>
  <Words>6064</Words>
  <Application>Microsoft Office PowerPoint</Application>
  <PresentationFormat>On-screen Show (4:3)</PresentationFormat>
  <Paragraphs>609</Paragraphs>
  <Slides>45</Slides>
  <Notes>40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Arial</vt:lpstr>
      <vt:lpstr>Calibri</vt:lpstr>
      <vt:lpstr>Century Gothic</vt:lpstr>
      <vt:lpstr>Courier New</vt:lpstr>
      <vt:lpstr>Helvetica</vt:lpstr>
      <vt:lpstr>Myriad Web Pro</vt:lpstr>
      <vt:lpstr>Source Sans Pro Bold</vt:lpstr>
      <vt:lpstr>Source Sans Pro Regular</vt:lpstr>
      <vt:lpstr>Tahoma</vt:lpstr>
      <vt:lpstr>3_RRT_Theme_v3</vt:lpstr>
      <vt:lpstr>Épidémiologie de base dans la pratique de santé publique </vt:lpstr>
      <vt:lpstr>Notes aux facilitateurs:</vt:lpstr>
      <vt:lpstr>Introduction</vt:lpstr>
      <vt:lpstr>Objectifs d'apprentissage</vt:lpstr>
      <vt:lpstr>PowerPoint Presentation</vt:lpstr>
      <vt:lpstr>PowerPoint Presentation</vt:lpstr>
      <vt:lpstr>PowerPoint Presentation</vt:lpstr>
      <vt:lpstr>L’épidémiologie sert…</vt:lpstr>
      <vt:lpstr>Exemple : Choléra en fonction du temps et du lieu</vt:lpstr>
      <vt:lpstr>PowerPoint Presentation</vt:lpstr>
      <vt:lpstr>Épidémiologie lors des urgences de santé publique  </vt:lpstr>
      <vt:lpstr>2. Termes  clés en épidémiologie</vt:lpstr>
      <vt:lpstr>PowerPoint Presentation</vt:lpstr>
      <vt:lpstr>Courbe épidémiologique</vt:lpstr>
      <vt:lpstr>PowerPoint Presentation</vt:lpstr>
      <vt:lpstr>PowerPoint Presentation</vt:lpstr>
      <vt:lpstr>Transmission d’une maladie</vt:lpstr>
      <vt:lpstr>Autres modes de transmission</vt:lpstr>
      <vt:lpstr>Transmission de maladies et termes utilisés</vt:lpstr>
      <vt:lpstr>Transmission de la maladie</vt:lpstr>
      <vt:lpstr>Périodes d’incubation, de latence, de contagiosité</vt:lpstr>
      <vt:lpstr>Périodes d’incubation, de latence, de contagiosité</vt:lpstr>
      <vt:lpstr>Estimation des caractéristiques de  transmission</vt:lpstr>
      <vt:lpstr>3. Triade épidémiologique</vt:lpstr>
      <vt:lpstr>Triade épidémiologique</vt:lpstr>
      <vt:lpstr>L’Agent: considérations clés</vt:lpstr>
      <vt:lpstr>L’Hôte: considérations clés</vt:lpstr>
      <vt:lpstr>L’environnement: considérations clés</vt:lpstr>
      <vt:lpstr>Principaux facteurs de risque dans la transmission de maladies lors des urgences</vt:lpstr>
      <vt:lpstr>« Une Seule Santé » et triade épidémiologique</vt:lpstr>
      <vt:lpstr>Interface Homme-Animal-Environnement</vt:lpstr>
      <vt:lpstr>PowerPoint Presentation</vt:lpstr>
      <vt:lpstr>4. Principales mesures de l’épidémiologique</vt:lpstr>
      <vt:lpstr>Mesures de la fréquence d’une maladie</vt:lpstr>
      <vt:lpstr>Mesures de la fréquence d’une maladie</vt:lpstr>
      <vt:lpstr>Mesures de la fréquence d’une maladie </vt:lpstr>
      <vt:lpstr>Pourquoi utiliser des proportions?</vt:lpstr>
      <vt:lpstr>Interprétation de l’incidence</vt:lpstr>
      <vt:lpstr>Mesures de la gravité d’une maladie</vt:lpstr>
      <vt:lpstr>Messages clés</vt:lpstr>
      <vt:lpstr>Références et lignes directrices</vt:lpstr>
      <vt:lpstr>Références et lignes directrices</vt:lpstr>
      <vt:lpstr>Autres ressources de formation</vt:lpstr>
      <vt:lpstr>PowerPoint Presentation</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566</cp:revision>
  <cp:lastPrinted>2016-06-08T14:34:27Z</cp:lastPrinted>
  <dcterms:created xsi:type="dcterms:W3CDTF">2006-12-04T14:06:57Z</dcterms:created>
  <dcterms:modified xsi:type="dcterms:W3CDTF">2023-06-12T10:14:13Z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